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70"/>
  </p:notesMasterIdLst>
  <p:sldIdLst>
    <p:sldId id="597" r:id="rId2"/>
    <p:sldId id="672" r:id="rId3"/>
    <p:sldId id="674" r:id="rId4"/>
    <p:sldId id="700" r:id="rId5"/>
    <p:sldId id="677" r:id="rId6"/>
    <p:sldId id="671" r:id="rId7"/>
    <p:sldId id="679" r:id="rId8"/>
    <p:sldId id="652" r:id="rId9"/>
    <p:sldId id="678" r:id="rId10"/>
    <p:sldId id="654" r:id="rId11"/>
    <p:sldId id="655" r:id="rId12"/>
    <p:sldId id="664" r:id="rId13"/>
    <p:sldId id="665" r:id="rId14"/>
    <p:sldId id="656" r:id="rId15"/>
    <p:sldId id="658" r:id="rId16"/>
    <p:sldId id="680" r:id="rId17"/>
    <p:sldId id="666" r:id="rId18"/>
    <p:sldId id="657" r:id="rId19"/>
    <p:sldId id="612" r:id="rId20"/>
    <p:sldId id="653" r:id="rId21"/>
    <p:sldId id="613" r:id="rId22"/>
    <p:sldId id="614" r:id="rId23"/>
    <p:sldId id="615" r:id="rId24"/>
    <p:sldId id="616" r:id="rId25"/>
    <p:sldId id="701" r:id="rId26"/>
    <p:sldId id="618" r:id="rId27"/>
    <p:sldId id="659" r:id="rId28"/>
    <p:sldId id="681" r:id="rId29"/>
    <p:sldId id="650" r:id="rId30"/>
    <p:sldId id="702" r:id="rId31"/>
    <p:sldId id="662" r:id="rId32"/>
    <p:sldId id="685" r:id="rId33"/>
    <p:sldId id="683" r:id="rId34"/>
    <p:sldId id="684" r:id="rId35"/>
    <p:sldId id="663" r:id="rId36"/>
    <p:sldId id="688" r:id="rId37"/>
    <p:sldId id="689" r:id="rId38"/>
    <p:sldId id="638" r:id="rId39"/>
    <p:sldId id="667" r:id="rId40"/>
    <p:sldId id="637" r:id="rId41"/>
    <p:sldId id="690" r:id="rId42"/>
    <p:sldId id="668" r:id="rId43"/>
    <p:sldId id="648" r:id="rId44"/>
    <p:sldId id="629" r:id="rId45"/>
    <p:sldId id="631" r:id="rId46"/>
    <p:sldId id="703" r:id="rId47"/>
    <p:sldId id="692" r:id="rId48"/>
    <p:sldId id="693" r:id="rId49"/>
    <p:sldId id="704" r:id="rId50"/>
    <p:sldId id="694" r:id="rId51"/>
    <p:sldId id="696" r:id="rId52"/>
    <p:sldId id="697" r:id="rId53"/>
    <p:sldId id="642" r:id="rId54"/>
    <p:sldId id="714" r:id="rId55"/>
    <p:sldId id="632" r:id="rId56"/>
    <p:sldId id="698" r:id="rId57"/>
    <p:sldId id="699" r:id="rId58"/>
    <p:sldId id="643" r:id="rId59"/>
    <p:sldId id="705" r:id="rId60"/>
    <p:sldId id="706" r:id="rId61"/>
    <p:sldId id="708" r:id="rId62"/>
    <p:sldId id="709" r:id="rId63"/>
    <p:sldId id="710" r:id="rId64"/>
    <p:sldId id="711" r:id="rId65"/>
    <p:sldId id="712" r:id="rId66"/>
    <p:sldId id="713" r:id="rId67"/>
    <p:sldId id="707" r:id="rId68"/>
    <p:sldId id="644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269C66C8-1C40-4666-8999-6C4ACD6B733D}">
          <p14:sldIdLst/>
        </p14:section>
        <p14:section name="Summary" id="{4456C76D-F905-488F-A9F1-92791C4172BC}">
          <p14:sldIdLst>
            <p14:sldId id="597"/>
            <p14:sldId id="672"/>
            <p14:sldId id="674"/>
            <p14:sldId id="700"/>
            <p14:sldId id="677"/>
            <p14:sldId id="671"/>
            <p14:sldId id="679"/>
            <p14:sldId id="652"/>
            <p14:sldId id="678"/>
            <p14:sldId id="654"/>
            <p14:sldId id="655"/>
            <p14:sldId id="664"/>
            <p14:sldId id="665"/>
            <p14:sldId id="656"/>
            <p14:sldId id="658"/>
            <p14:sldId id="680"/>
            <p14:sldId id="666"/>
            <p14:sldId id="657"/>
            <p14:sldId id="612"/>
            <p14:sldId id="653"/>
            <p14:sldId id="613"/>
            <p14:sldId id="614"/>
            <p14:sldId id="615"/>
            <p14:sldId id="616"/>
            <p14:sldId id="701"/>
            <p14:sldId id="618"/>
            <p14:sldId id="659"/>
            <p14:sldId id="681"/>
            <p14:sldId id="650"/>
            <p14:sldId id="702"/>
            <p14:sldId id="662"/>
            <p14:sldId id="685"/>
            <p14:sldId id="683"/>
            <p14:sldId id="684"/>
            <p14:sldId id="663"/>
            <p14:sldId id="688"/>
            <p14:sldId id="689"/>
            <p14:sldId id="638"/>
            <p14:sldId id="667"/>
            <p14:sldId id="637"/>
            <p14:sldId id="690"/>
            <p14:sldId id="668"/>
            <p14:sldId id="648"/>
            <p14:sldId id="629"/>
            <p14:sldId id="631"/>
            <p14:sldId id="703"/>
            <p14:sldId id="692"/>
            <p14:sldId id="693"/>
            <p14:sldId id="704"/>
            <p14:sldId id="694"/>
            <p14:sldId id="696"/>
            <p14:sldId id="697"/>
            <p14:sldId id="642"/>
            <p14:sldId id="714"/>
            <p14:sldId id="632"/>
            <p14:sldId id="698"/>
            <p14:sldId id="699"/>
            <p14:sldId id="643"/>
            <p14:sldId id="705"/>
            <p14:sldId id="706"/>
            <p14:sldId id="708"/>
            <p14:sldId id="709"/>
            <p14:sldId id="710"/>
            <p14:sldId id="711"/>
            <p14:sldId id="712"/>
            <p14:sldId id="713"/>
            <p14:sldId id="707"/>
            <p14:sldId id="6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成" initials="柏成" lastIdx="5" clrIdx="0">
    <p:extLst>
      <p:ext uri="{19B8F6BF-5375-455C-9EA6-DF929625EA0E}">
        <p15:presenceInfo xmlns:p15="http://schemas.microsoft.com/office/powerpoint/2012/main" userId="d3d96c8541c39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3834"/>
    <a:srgbClr val="4472C4"/>
    <a:srgbClr val="00AE4C"/>
    <a:srgbClr val="ED5955"/>
    <a:srgbClr val="F17A77"/>
    <a:srgbClr val="9F5FCF"/>
    <a:srgbClr val="FF9966"/>
    <a:srgbClr val="4D4D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73804" autoAdjust="0"/>
  </p:normalViewPr>
  <p:slideViewPr>
    <p:cSldViewPr snapToGrid="0">
      <p:cViewPr varScale="1">
        <p:scale>
          <a:sx n="79" d="100"/>
          <a:sy n="79" d="100"/>
        </p:scale>
        <p:origin x="1853" y="62"/>
      </p:cViewPr>
      <p:guideLst/>
    </p:cSldViewPr>
  </p:slideViewPr>
  <p:outlineViewPr>
    <p:cViewPr>
      <p:scale>
        <a:sx n="33" d="100"/>
        <a:sy n="33" d="100"/>
      </p:scale>
      <p:origin x="0" y="-626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51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大家好，我是</a:t>
            </a:r>
            <a:r>
              <a:rPr lang="en-US" altLang="zh-TW" dirty="0" err="1"/>
              <a:t>subintern</a:t>
            </a:r>
            <a:r>
              <a:rPr lang="zh-TW" altLang="en-US" dirty="0"/>
              <a:t>高家祥。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上周在和何照明醫師討論後，我們決定在晨會上跟大家分享我這篇人工智慧主題的論文，也期待讓大家更了解不同取向的研究方式。</a:t>
            </a:r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這篇論文在去年九月被醫學影像會議</a:t>
            </a:r>
            <a:r>
              <a:rPr lang="en-US" altLang="zh-TW" dirty="0"/>
              <a:t>MICCAI</a:t>
            </a:r>
            <a:r>
              <a:rPr lang="zh-TW" altLang="en-US" dirty="0"/>
              <a:t>接受，目前也正準備投稿到期刊。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這是我去年到交通大學交換一年的第一篇論文。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685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所謂的</a:t>
            </a:r>
            <a:r>
              <a:rPr lang="en-US" altLang="zh-TW" dirty="0"/>
              <a:t>image translation</a:t>
            </a:r>
            <a:r>
              <a:rPr lang="zh-TW" altLang="en-US" dirty="0"/>
              <a:t>是指我們將影像轉變成不同風格的影像。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例如，對於同一隻左排的貓，我們在給予不同的風格元素後，可以</a:t>
            </a:r>
          </a:p>
        </p:txBody>
      </p:sp>
    </p:spTree>
    <p:extLst>
      <p:ext uri="{BB962C8B-B14F-4D97-AF65-F5344CB8AC3E}">
        <p14:creationId xmlns:p14="http://schemas.microsoft.com/office/powerpoint/2010/main" val="2101116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或是把春天的景色，加入冬天的風格，變成冬天的景色</a:t>
            </a:r>
          </a:p>
        </p:txBody>
      </p:sp>
    </p:spTree>
    <p:extLst>
      <p:ext uri="{BB962C8B-B14F-4D97-AF65-F5344CB8AC3E}">
        <p14:creationId xmlns:p14="http://schemas.microsoft.com/office/powerpoint/2010/main" val="122656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或是我們可以把何照明老師的大頭照，</a:t>
            </a:r>
          </a:p>
        </p:txBody>
      </p:sp>
    </p:spTree>
    <p:extLst>
      <p:ext uri="{BB962C8B-B14F-4D97-AF65-F5344CB8AC3E}">
        <p14:creationId xmlns:p14="http://schemas.microsoft.com/office/powerpoint/2010/main" val="1736375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這個，就是</a:t>
            </a:r>
            <a:r>
              <a:rPr lang="en-US" altLang="zh-TW" dirty="0"/>
              <a:t>image translation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368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因此，拉回正題，過去的研究把醫學影像轉換的過程，變成一種</a:t>
            </a:r>
            <a:r>
              <a:rPr lang="en-US" altLang="zh-TW" dirty="0"/>
              <a:t>Image translation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299460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在這些研究裡面，他們獲得的結果和</a:t>
            </a:r>
            <a:r>
              <a:rPr lang="en-US" altLang="zh-TW" dirty="0"/>
              <a:t>real PET</a:t>
            </a:r>
            <a:r>
              <a:rPr lang="zh-TW" altLang="en-US" dirty="0"/>
              <a:t>十分一致</a:t>
            </a:r>
          </a:p>
        </p:txBody>
      </p:sp>
    </p:spTree>
    <p:extLst>
      <p:ext uri="{BB962C8B-B14F-4D97-AF65-F5344CB8AC3E}">
        <p14:creationId xmlns:p14="http://schemas.microsoft.com/office/powerpoint/2010/main" val="357926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他們的結果，不管是訂質或是定量來看，都意味著高度的成熟性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3694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然而，在一年前我讀到這些研究時，我發現沒有人去討論為什麼人工智慧可以把</a:t>
            </a:r>
            <a:r>
              <a:rPr lang="en-US" altLang="zh-TW" dirty="0"/>
              <a:t>T1-MRI</a:t>
            </a:r>
            <a:r>
              <a:rPr lang="zh-TW" altLang="en-US" dirty="0"/>
              <a:t>影像轉換成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  <a:endParaRPr lang="en-US" altLang="zh-TW" dirty="0"/>
          </a:p>
          <a:p>
            <a:pPr marL="387350" indent="-228600">
              <a:buAutoNum type="arabicPeriod"/>
            </a:pPr>
            <a:r>
              <a:rPr lang="zh-TW" altLang="en-US" dirty="0"/>
              <a:t>這個技術有沒有限制呢</a:t>
            </a:r>
            <a:r>
              <a:rPr lang="en-US" altLang="zh-TW" dirty="0"/>
              <a:t>?</a:t>
            </a:r>
          </a:p>
          <a:p>
            <a:pPr marL="387350" indent="-228600">
              <a:buAutoNum type="arabicPeriod"/>
            </a:pPr>
            <a:r>
              <a:rPr lang="zh-TW" altLang="en-US" dirty="0"/>
              <a:t>他可以做用到不同器官，或是可以做用到腫瘤、發炎上嗎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這兩個都是重要的問題，而這些問題的本質是「深度學習模型是如何進行影像轉換的」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8467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然而，在一年前我讀到這些研究時，我發現沒有人去討論為什麼人工智慧可以把</a:t>
            </a:r>
            <a:r>
              <a:rPr lang="en-US" altLang="zh-TW" dirty="0"/>
              <a:t>T1-MRI</a:t>
            </a:r>
            <a:r>
              <a:rPr lang="zh-TW" altLang="en-US" dirty="0"/>
              <a:t>影像轉換成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  <a:endParaRPr lang="en-US" altLang="zh-TW" dirty="0"/>
          </a:p>
          <a:p>
            <a:pPr marL="387350" indent="-228600">
              <a:buAutoNum type="arabicPeriod"/>
            </a:pPr>
            <a:r>
              <a:rPr lang="zh-TW" altLang="en-US" dirty="0"/>
              <a:t>這個技術有沒有限制呢</a:t>
            </a:r>
            <a:r>
              <a:rPr lang="en-US" altLang="zh-TW" dirty="0"/>
              <a:t>?</a:t>
            </a:r>
          </a:p>
          <a:p>
            <a:pPr marL="387350" indent="-228600">
              <a:buAutoNum type="arabicPeriod"/>
            </a:pPr>
            <a:r>
              <a:rPr lang="zh-TW" altLang="en-US" dirty="0"/>
              <a:t>他可以做用到不同器官，或是可以做用到腫瘤、發炎上嗎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這兩個都是重要的問題，而這些問題的本質是「深度學習模型是如何進行影像轉換的」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2547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有沒有可能，深度學習模型其實先辨識不同的腦組織，接著，把灰質賦予較高的數值，並把白質賦予較低的數值，然後加權相加之後獲得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106849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臨床上與研究上，</a:t>
            </a:r>
            <a:r>
              <a:rPr lang="en-US" altLang="zh-TW" dirty="0"/>
              <a:t>PET</a:t>
            </a:r>
            <a:r>
              <a:rPr lang="zh-TW" altLang="en-US" dirty="0"/>
              <a:t>被視為是一種功能性的造影技術。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FDG-PET</a:t>
            </a:r>
            <a:r>
              <a:rPr lang="zh-TW" altLang="en-US" dirty="0"/>
              <a:t>的成像原理是透過注射含同位素的葡萄糖</a:t>
            </a:r>
            <a:r>
              <a:rPr lang="en-US" altLang="zh-TW" dirty="0"/>
              <a:t>FDG</a:t>
            </a:r>
            <a:r>
              <a:rPr lang="zh-TW" altLang="en-US" dirty="0"/>
              <a:t>。因為活躍的細胞會吸收與代謝較多的</a:t>
            </a:r>
            <a:r>
              <a:rPr lang="en-US" altLang="zh-TW" dirty="0"/>
              <a:t>FDG</a:t>
            </a:r>
            <a:r>
              <a:rPr lang="zh-TW" altLang="en-US" dirty="0"/>
              <a:t>，因此在造影上較亮。像是腫瘤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11269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讓我舉例一夏，現在我們有一個深度學習模型</a:t>
            </a:r>
          </a:p>
        </p:txBody>
      </p:sp>
    </p:spTree>
    <p:extLst>
      <p:ext uri="{BB962C8B-B14F-4D97-AF65-F5344CB8AC3E}">
        <p14:creationId xmlns:p14="http://schemas.microsoft.com/office/powerpoint/2010/main" val="2677262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我們猜測，這個模型的作用是</a:t>
            </a:r>
          </a:p>
        </p:txBody>
      </p:sp>
    </p:spTree>
    <p:extLst>
      <p:ext uri="{BB962C8B-B14F-4D97-AF65-F5344CB8AC3E}">
        <p14:creationId xmlns:p14="http://schemas.microsoft.com/office/powerpoint/2010/main" val="3206400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根據組織類型，切出不同的影像</a:t>
            </a:r>
          </a:p>
        </p:txBody>
      </p:sp>
    </p:spTree>
    <p:extLst>
      <p:ext uri="{BB962C8B-B14F-4D97-AF65-F5344CB8AC3E}">
        <p14:creationId xmlns:p14="http://schemas.microsoft.com/office/powerpoint/2010/main" val="3888829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622850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那實務上，我們要如何進行實驗呢</a:t>
            </a:r>
            <a:r>
              <a:rPr lang="en-US" altLang="zh-TW" dirty="0"/>
              <a:t>?</a:t>
            </a:r>
          </a:p>
          <a:p>
            <a:pPr marL="158750" indent="0">
              <a:buNone/>
            </a:pPr>
            <a:r>
              <a:rPr lang="zh-TW" altLang="en-US" dirty="0"/>
              <a:t>首先，一個深度學習模型，本質上可以視為是許多非線性轉換的函數</a:t>
            </a:r>
            <a:r>
              <a:rPr lang="en-US" altLang="zh-TW" dirty="0"/>
              <a:t>F</a:t>
            </a:r>
            <a:r>
              <a:rPr lang="zh-TW" altLang="en-US" dirty="0"/>
              <a:t>的耦合</a:t>
            </a:r>
          </a:p>
        </p:txBody>
      </p:sp>
    </p:spTree>
    <p:extLst>
      <p:ext uri="{BB962C8B-B14F-4D97-AF65-F5344CB8AC3E}">
        <p14:creationId xmlns:p14="http://schemas.microsoft.com/office/powerpoint/2010/main" val="1577734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zh-TW" altLang="en-US" dirty="0"/>
                  <a:t>這邊，我們稱呼每個中介的非線性轉換函數的輸出值為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，這邊的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都是高維度的資料。</a:t>
                </a:r>
                <a:endParaRPr lang="en-US" altLang="zh-TW" dirty="0"/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zh-TW" altLang="en-US" dirty="0"/>
                  <a:t>舉例來說，我們有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  <a:p>
                <a:pPr marL="15875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zh-TW" altLang="en-US" dirty="0"/>
                  <a:t>這邊，我們稱呼每個中介的非線性轉換函數的輸出值為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，這邊的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都是高維度的資料。</a:t>
                </a:r>
                <a:endParaRPr lang="en-US" altLang="zh-TW" dirty="0"/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zh-TW" altLang="en-US" dirty="0"/>
                  <a:t>舉例來說，我們有</a:t>
                </a:r>
                <a:r>
                  <a:rPr lang="en-US" altLang="zh-TW" i="0" dirty="0">
                    <a:latin typeface="Cambria Math" panose="02040503050406030204" pitchFamily="18" charset="0"/>
                  </a:rPr>
                  <a:t>𝑎</a:t>
                </a:r>
                <a:r>
                  <a:rPr lang="en-US" altLang="zh-TW" b="0" i="0" dirty="0">
                    <a:latin typeface="Cambria Math" panose="02040503050406030204" pitchFamily="18" charset="0"/>
                  </a:rPr>
                  <a:t>_2=𝐹_2 (𝑎_1)</a:t>
                </a:r>
                <a:endParaRPr lang="zh-TW" altLang="en-US" dirty="0"/>
              </a:p>
              <a:p>
                <a:pPr marL="158750" indent="0">
                  <a:buNone/>
                </a:pPr>
                <a:endParaRPr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17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我們希望了解這些高維度資料是否包含灰質和白質的資訊</a:t>
            </a:r>
          </a:p>
        </p:txBody>
      </p:sp>
    </p:spTree>
    <p:extLst>
      <p:ext uri="{BB962C8B-B14F-4D97-AF65-F5344CB8AC3E}">
        <p14:creationId xmlns:p14="http://schemas.microsoft.com/office/powerpoint/2010/main" val="322329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具體上我們會如此進行</a:t>
            </a:r>
          </a:p>
        </p:txBody>
      </p:sp>
    </p:spTree>
    <p:extLst>
      <p:ext uri="{BB962C8B-B14F-4D97-AF65-F5344CB8AC3E}">
        <p14:creationId xmlns:p14="http://schemas.microsoft.com/office/powerpoint/2010/main" val="1665105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4180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16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目前在腫瘤科，神經科，心臟科以及精神科使用。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北榮的謝仁俊指導老師也曾用</a:t>
            </a:r>
            <a:r>
              <a:rPr lang="en-US" altLang="zh-TW" dirty="0"/>
              <a:t>MRI</a:t>
            </a:r>
            <a:r>
              <a:rPr lang="zh-TW" altLang="en-US" dirty="0"/>
              <a:t>和</a:t>
            </a:r>
            <a:r>
              <a:rPr lang="en-US" altLang="zh-TW" dirty="0"/>
              <a:t>PET</a:t>
            </a:r>
            <a:r>
              <a:rPr lang="zh-TW" altLang="en-US" dirty="0"/>
              <a:t>來研究過痛覺。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190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1936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橫軸是</a:t>
            </a:r>
            <a:r>
              <a:rPr lang="en-US" altLang="zh-TW" baseline="0" dirty="0"/>
              <a:t>18 </a:t>
            </a:r>
            <a:r>
              <a:rPr lang="zh-TW" altLang="en-US" baseline="0" dirty="0"/>
              <a:t>個非線性轉換函數</a:t>
            </a:r>
            <a:endParaRPr lang="en-US" altLang="zh-TW" baseline="0" dirty="0"/>
          </a:p>
          <a:p>
            <a:pPr marL="158750" indent="0">
              <a:buNone/>
            </a:pPr>
            <a:r>
              <a:rPr lang="zh-TW" altLang="en-US" dirty="0"/>
              <a:t>縱軸是計算出的</a:t>
            </a:r>
            <a:r>
              <a:rPr lang="en-US" altLang="zh-TW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6655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這邊，先讓我們聚焦到藍色的線上，藍色的線，是</a:t>
            </a:r>
            <a:r>
              <a:rPr lang="en-US" altLang="zh-TW" dirty="0"/>
              <a:t>T1-MRI</a:t>
            </a:r>
            <a:r>
              <a:rPr lang="zh-TW" altLang="en-US" dirty="0"/>
              <a:t>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可以發現約為</a:t>
            </a:r>
            <a:r>
              <a:rPr lang="en-US" altLang="zh-TW" dirty="0"/>
              <a:t>0.8</a:t>
            </a:r>
            <a:r>
              <a:rPr lang="zh-TW" altLang="en-US" dirty="0"/>
              <a:t>左右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8994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接著，讓我們聚焦到橘色的線上，橘色的線，是</a:t>
            </a:r>
            <a:r>
              <a:rPr lang="en-US" altLang="zh-TW" dirty="0"/>
              <a:t>PET</a:t>
            </a:r>
            <a:r>
              <a:rPr lang="zh-TW" altLang="en-US" dirty="0"/>
              <a:t>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可以發現剛開始為</a:t>
            </a:r>
            <a:r>
              <a:rPr lang="en-US" altLang="zh-TW" dirty="0"/>
              <a:t>0.2</a:t>
            </a:r>
            <a:r>
              <a:rPr lang="zh-TW" altLang="en-US" dirty="0"/>
              <a:t>，並逐漸升高，最終逐步高升到接近於</a:t>
            </a:r>
            <a:r>
              <a:rPr lang="en-US" altLang="zh-TW" dirty="0"/>
              <a:t>1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在有了這些印象之後，我們來看我們更重要的結果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2148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現在，讓我們聚焦到紅色的線上，紅色的線，是白質圖片跟高維度資料所計算出的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可以發現一直維持在約</a:t>
            </a:r>
            <a:r>
              <a:rPr lang="en-US" altLang="zh-TW" dirty="0"/>
              <a:t>0.7</a:t>
            </a:r>
            <a:r>
              <a:rPr lang="zh-TW" altLang="en-US" dirty="0"/>
              <a:t>的位置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1460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接著，讓我們聚焦到綠色的線上，綠色的線，是灰質圖片跟高維度資料所計算出的</a:t>
            </a:r>
            <a:r>
              <a:rPr lang="en-US" altLang="zh-TW" dirty="0"/>
              <a:t>CCA similarity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可以發現剛開始約為</a:t>
            </a:r>
            <a:r>
              <a:rPr lang="en-US" altLang="zh-TW" dirty="0"/>
              <a:t>0.3</a:t>
            </a:r>
            <a:r>
              <a:rPr lang="zh-TW" altLang="en-US" dirty="0"/>
              <a:t>，之後急速上升，而後又慢慢下降。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1931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這些結果內我們可以發現，深度學習模型內部本身的白質含量就很高，而在前期逐步提升灰質資訊的含量。</a:t>
            </a:r>
          </a:p>
        </p:txBody>
      </p:sp>
    </p:spTree>
    <p:extLst>
      <p:ext uri="{BB962C8B-B14F-4D97-AF65-F5344CB8AC3E}">
        <p14:creationId xmlns:p14="http://schemas.microsoft.com/office/powerpoint/2010/main" val="856004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我們也可以把灰質和</a:t>
            </a:r>
            <a:r>
              <a:rPr lang="en-US" altLang="zh-TW" dirty="0"/>
              <a:t>PET</a:t>
            </a:r>
            <a:r>
              <a:rPr lang="zh-TW" altLang="en-US" dirty="0"/>
              <a:t>的曲線放在一起比較，如圖所示。我們發現在前半段時，高維度資料所含有的</a:t>
            </a:r>
            <a:r>
              <a:rPr lang="en-US" altLang="zh-TW" dirty="0"/>
              <a:t>PET</a:t>
            </a:r>
            <a:r>
              <a:rPr lang="zh-TW" altLang="en-US" dirty="0"/>
              <a:t>的資訊和灰質資訊的變化是一致的。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我們的解讀是，在模型的前幾個轉換函數裡頭，當模型擁有較多的灰質資訊時，其</a:t>
            </a:r>
            <a:r>
              <a:rPr lang="en-US" altLang="zh-TW" dirty="0"/>
              <a:t>PET</a:t>
            </a:r>
            <a:r>
              <a:rPr lang="zh-TW" altLang="en-US" dirty="0"/>
              <a:t>的資訊也會逐漸上升。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4403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然而，在後半段，我們發現綠色曲線下降，也就是高維度資料所擁有的灰質資訊不斷下降。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但同時高維度資料所擁有的</a:t>
            </a:r>
            <a:r>
              <a:rPr lang="en-US" altLang="zh-TW" dirty="0"/>
              <a:t>PET</a:t>
            </a:r>
            <a:r>
              <a:rPr lang="zh-TW" altLang="en-US" dirty="0"/>
              <a:t>資訊卻持續上升。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這時，我們又想，是誰提供了多的</a:t>
            </a:r>
            <a:r>
              <a:rPr lang="en-US" altLang="zh-TW" dirty="0"/>
              <a:t>PET</a:t>
            </a:r>
            <a:r>
              <a:rPr lang="zh-TW" altLang="en-US" dirty="0"/>
              <a:t>資訊呢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6473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現在，我們跑一樣的</a:t>
            </a:r>
            <a:r>
              <a:rPr lang="en-US" altLang="zh-TW" dirty="0"/>
              <a:t>CCA similarity</a:t>
            </a:r>
            <a:r>
              <a:rPr lang="zh-TW" altLang="en-US" dirty="0"/>
              <a:t>，但是計算的對象從原本的灰質、白質、</a:t>
            </a:r>
            <a:r>
              <a:rPr lang="en-US" altLang="zh-TW" dirty="0"/>
              <a:t>MRI</a:t>
            </a:r>
            <a:r>
              <a:rPr lang="zh-TW" altLang="en-US" dirty="0"/>
              <a:t>和</a:t>
            </a:r>
            <a:r>
              <a:rPr lang="en-US" altLang="zh-TW" dirty="0"/>
              <a:t>PET</a:t>
            </a:r>
            <a:r>
              <a:rPr lang="zh-TW" altLang="en-US" dirty="0"/>
              <a:t>，變成是每個腦區的圖片。</a:t>
            </a:r>
          </a:p>
        </p:txBody>
      </p:sp>
    </p:spTree>
    <p:extLst>
      <p:ext uri="{BB962C8B-B14F-4D97-AF65-F5344CB8AC3E}">
        <p14:creationId xmlns:p14="http://schemas.microsoft.com/office/powerpoint/2010/main" val="26933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然而，做一次的</a:t>
            </a:r>
            <a:r>
              <a:rPr lang="en-US" altLang="zh-TW" dirty="0"/>
              <a:t>PET</a:t>
            </a:r>
            <a:r>
              <a:rPr lang="zh-TW" altLang="en-US" dirty="0"/>
              <a:t>，大概等於接觸到</a:t>
            </a:r>
            <a:r>
              <a:rPr lang="en-US" altLang="zh-TW" dirty="0"/>
              <a:t>0.01</a:t>
            </a:r>
            <a:r>
              <a:rPr lang="zh-TW" altLang="en-US" dirty="0"/>
              <a:t>克的鐳。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而</a:t>
            </a:r>
            <a:r>
              <a:rPr lang="en-US" altLang="zh-TW" dirty="0"/>
              <a:t>FDG</a:t>
            </a:r>
            <a:r>
              <a:rPr lang="zh-TW" altLang="en-US" dirty="0"/>
              <a:t>的半衰期約為</a:t>
            </a:r>
            <a:r>
              <a:rPr lang="en-US" altLang="zh-TW" dirty="0"/>
              <a:t>100</a:t>
            </a:r>
            <a:r>
              <a:rPr lang="zh-TW" altLang="en-US" dirty="0"/>
              <a:t>分鐘，相等於是把</a:t>
            </a:r>
            <a:r>
              <a:rPr lang="en-US" altLang="zh-TW" dirty="0"/>
              <a:t>0.01</a:t>
            </a:r>
            <a:r>
              <a:rPr lang="zh-TW" altLang="en-US" dirty="0"/>
              <a:t>克的鐳放在身體裡維持</a:t>
            </a:r>
            <a:r>
              <a:rPr lang="en-US" altLang="zh-TW" dirty="0"/>
              <a:t>100</a:t>
            </a:r>
            <a:r>
              <a:rPr lang="zh-TW" altLang="en-US" dirty="0"/>
              <a:t>分鐘。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而且別忘記大腦和膀胱的</a:t>
            </a:r>
            <a:r>
              <a:rPr lang="en-US" altLang="zh-TW" dirty="0"/>
              <a:t>FDG</a:t>
            </a:r>
            <a:r>
              <a:rPr lang="zh-TW" altLang="en-US" dirty="0"/>
              <a:t>濃度會特別的高。</a:t>
            </a:r>
          </a:p>
        </p:txBody>
      </p:sp>
    </p:spTree>
    <p:extLst>
      <p:ext uri="{BB962C8B-B14F-4D97-AF65-F5344CB8AC3E}">
        <p14:creationId xmlns:p14="http://schemas.microsoft.com/office/powerpoint/2010/main" val="1058611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一樣的，我們發現在影像轉換的前期，高維度資料所涵蓋的腦區資訊不斷上升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035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而在後期階段，高維度資料會捨棄掉不重要的腦區的資料，例如紅色、藍色曲線，或是紫色咖啡色曲線。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同時間，高維度資料仍然保持著</a:t>
            </a:r>
            <a:r>
              <a:rPr lang="en-US" altLang="zh-TW" dirty="0"/>
              <a:t>Putamen</a:t>
            </a:r>
            <a:r>
              <a:rPr lang="zh-TW" altLang="en-US" dirty="0"/>
              <a:t>和</a:t>
            </a:r>
            <a:r>
              <a:rPr lang="en-US" altLang="zh-TW" dirty="0"/>
              <a:t>thalamus</a:t>
            </a:r>
            <a:r>
              <a:rPr lang="zh-TW" altLang="en-US" dirty="0"/>
              <a:t>的腦區資訊。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簡言之，我們的分析結果支持我們的猜測。</a:t>
            </a:r>
          </a:p>
        </p:txBody>
      </p:sp>
    </p:spTree>
    <p:extLst>
      <p:ext uri="{BB962C8B-B14F-4D97-AF65-F5344CB8AC3E}">
        <p14:creationId xmlns:p14="http://schemas.microsoft.com/office/powerpoint/2010/main" val="3202767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綜合以上，在本篇研究裡，我們使用</a:t>
            </a:r>
            <a:r>
              <a:rPr lang="en-US" altLang="zh-TW" dirty="0"/>
              <a:t>CCA</a:t>
            </a:r>
            <a:r>
              <a:rPr lang="zh-TW" altLang="en-US" dirty="0"/>
              <a:t>相似度來測量模型內部對腦組織以及腦區的資訊含量，並藉此觀察深度學習模型進行醫學影像轉換的方法。我們的結果顯示，</a:t>
            </a:r>
            <a:r>
              <a:rPr lang="en-US" altLang="zh-TW" dirty="0"/>
              <a:t>XXXX</a:t>
            </a:r>
            <a:r>
              <a:rPr lang="zh-TW" altLang="en-US" dirty="0"/>
              <a:t>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在這樣的情況下，我們的研究明確指出，這樣的模型無法使用在大腦腫瘤，癲癇的病人上，也更無法使用到不同器官上。</a:t>
            </a:r>
          </a:p>
        </p:txBody>
      </p:sp>
    </p:spTree>
    <p:extLst>
      <p:ext uri="{BB962C8B-B14F-4D97-AF65-F5344CB8AC3E}">
        <p14:creationId xmlns:p14="http://schemas.microsoft.com/office/powerpoint/2010/main" val="1563187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因此，拉回正題，過去的研究把醫學影像轉換的過程，變成一種</a:t>
            </a:r>
            <a:r>
              <a:rPr lang="en-US" altLang="zh-TW" dirty="0"/>
              <a:t>Image translation</a:t>
            </a:r>
            <a:r>
              <a:rPr lang="zh-TW" altLang="en-US" dirty="0"/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4229474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他們的結果，不管是訂質或是定量來看，都意味著高度的成熟性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13440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1324454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然而，在後半段，我們發現綠色曲線下降，也就是高維度資料所擁有的灰質資訊不斷下降。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但同時高維度資料所擁有的</a:t>
            </a:r>
            <a:r>
              <a:rPr lang="en-US" altLang="zh-TW" dirty="0"/>
              <a:t>PET</a:t>
            </a:r>
            <a:r>
              <a:rPr lang="zh-TW" altLang="en-US" dirty="0"/>
              <a:t>資訊卻持續上升。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這時，我們又想，是誰提供了多的</a:t>
            </a:r>
            <a:r>
              <a:rPr lang="en-US" altLang="zh-TW" dirty="0"/>
              <a:t>PET</a:t>
            </a:r>
            <a:r>
              <a:rPr lang="zh-TW" altLang="en-US" dirty="0"/>
              <a:t>資訊呢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5195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而在後期階段，高維度資料會捨棄掉不重要的腦區的資料，例如紅色、藍色曲線，或是紫色咖啡色曲線。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同時間，高維度資料仍然保持著</a:t>
            </a:r>
            <a:r>
              <a:rPr lang="en-US" altLang="zh-TW" dirty="0"/>
              <a:t>Putamen</a:t>
            </a:r>
            <a:r>
              <a:rPr lang="zh-TW" altLang="en-US" dirty="0"/>
              <a:t>和</a:t>
            </a:r>
            <a:r>
              <a:rPr lang="en-US" altLang="zh-TW" dirty="0"/>
              <a:t>thalamus</a:t>
            </a:r>
            <a:r>
              <a:rPr lang="zh-TW" altLang="en-US" dirty="0"/>
              <a:t>的腦區資訊。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539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接著，按照組織特性，來合成出</a:t>
            </a:r>
            <a:r>
              <a:rPr lang="en-US" altLang="zh-TW" dirty="0"/>
              <a:t>PET</a:t>
            </a:r>
            <a:r>
              <a:rPr lang="zh-TW" altLang="en-US" dirty="0"/>
              <a:t>影像。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這是個很直覺的想法與猜測，但是在人工智慧領域哩，這是第一篇提出這樣猜測的論文。</a:t>
            </a:r>
          </a:p>
        </p:txBody>
      </p:sp>
    </p:spTree>
    <p:extLst>
      <p:ext uri="{BB962C8B-B14F-4D97-AF65-F5344CB8AC3E}">
        <p14:creationId xmlns:p14="http://schemas.microsoft.com/office/powerpoint/2010/main" val="969557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3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根據東電，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月，從核電廠釋出的放射性物質估計為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 MBq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 這數值比一次注射的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PET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數量要少約一半。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72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於是，科學家就想，既然</a:t>
            </a:r>
            <a:r>
              <a:rPr lang="en-US" altLang="zh-TW" dirty="0"/>
              <a:t>PET</a:t>
            </a:r>
            <a:r>
              <a:rPr lang="zh-TW" altLang="en-US" dirty="0"/>
              <a:t>有放射性上的潛在威脅</a:t>
            </a:r>
          </a:p>
        </p:txBody>
      </p:sp>
    </p:spTree>
    <p:extLst>
      <p:ext uri="{BB962C8B-B14F-4D97-AF65-F5344CB8AC3E}">
        <p14:creationId xmlns:p14="http://schemas.microsoft.com/office/powerpoint/2010/main" val="211090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那我們能不能使用較安全的</a:t>
            </a:r>
            <a:r>
              <a:rPr lang="en-US" altLang="zh-TW" dirty="0"/>
              <a:t>T1-MRI</a:t>
            </a:r>
            <a:r>
              <a:rPr lang="zh-TW" altLang="en-US" dirty="0"/>
              <a:t>影像，來獲得相對應的</a:t>
            </a:r>
            <a:r>
              <a:rPr lang="en-US" altLang="zh-TW" dirty="0"/>
              <a:t>PET</a:t>
            </a:r>
            <a:r>
              <a:rPr lang="zh-TW" altLang="en-US" dirty="0"/>
              <a:t>影像</a:t>
            </a:r>
          </a:p>
        </p:txBody>
      </p:sp>
    </p:spTree>
    <p:extLst>
      <p:ext uri="{BB962C8B-B14F-4D97-AF65-F5344CB8AC3E}">
        <p14:creationId xmlns:p14="http://schemas.microsoft.com/office/powerpoint/2010/main" val="359767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從</a:t>
            </a:r>
            <a:r>
              <a:rPr lang="en-US" altLang="zh-TW" dirty="0"/>
              <a:t>2017</a:t>
            </a:r>
            <a:r>
              <a:rPr lang="zh-TW" altLang="en-US" dirty="0"/>
              <a:t>年開始，在深度學習領域開始有科學家進行這樣的嘗試，並有所斬獲。</a:t>
            </a:r>
          </a:p>
        </p:txBody>
      </p:sp>
    </p:spTree>
    <p:extLst>
      <p:ext uri="{BB962C8B-B14F-4D97-AF65-F5344CB8AC3E}">
        <p14:creationId xmlns:p14="http://schemas.microsoft.com/office/powerpoint/2010/main" val="248431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但在這之前，老師們可能會想，什麼是</a:t>
            </a:r>
            <a:r>
              <a:rPr lang="en-US" altLang="zh-TW" dirty="0"/>
              <a:t>image translation</a:t>
            </a:r>
            <a:r>
              <a:rPr lang="zh-TW" altLang="en-US" dirty="0"/>
              <a:t>呢</a:t>
            </a:r>
            <a:r>
              <a:rPr lang="en-US" altLang="zh-TW" dirty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043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solidFill>
          <a:schemeClr val="bg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ysClr val="windowText" lastClr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子彈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800"/>
              <a:buFont typeface="Wingdings" panose="05000000000000000000" pitchFamily="2" charset="2"/>
              <a:buNone/>
              <a:defRPr sz="27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900"/>
              <a:buFont typeface="Wingdings" panose="05000000000000000000" pitchFamily="2" charset="2"/>
              <a:buNone/>
              <a:defRPr sz="1050" b="1">
                <a:solidFill>
                  <a:sysClr val="windowText" lastClr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748000" cy="3632888"/>
          </a:xfrm>
        </p:spPr>
        <p:txBody>
          <a:bodyPr/>
          <a:lstStyle>
            <a:lvl1pPr marL="457200" indent="-36195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1pPr>
            <a:lvl2pPr marL="914400" indent="-3429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2pPr>
            <a:lvl3pPr marL="1371600" indent="-32385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3pPr>
            <a:lvl4pPr marL="1828800" indent="-3175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4pPr>
            <a:lvl5pPr marL="2286000" indent="-317500" algn="just">
              <a:buClrTx/>
              <a:buSzPct val="70000"/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165BE7-063E-427F-8957-1403F5A3F643}"/>
              </a:ext>
            </a:extLst>
          </p:cNvPr>
          <p:cNvCxnSpPr/>
          <p:nvPr userDrawn="1"/>
        </p:nvCxnSpPr>
        <p:spPr>
          <a:xfrm>
            <a:off x="202128" y="857884"/>
            <a:ext cx="6256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0499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9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0924E9-CDF6-4D4B-BAD5-2989D4575F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4EC23E-B219-495C-A110-05A904467B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CD0659-03A7-4BEB-81A2-9F8DE4D34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數字-無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85230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2000"/>
            </a:lvl1pPr>
            <a:lvl2pPr>
              <a:buSzPct val="100000"/>
              <a:buFont typeface="+mj-lt"/>
              <a:buAutoNum type="arabicPeriod"/>
              <a:defRPr sz="2000"/>
            </a:lvl2pPr>
            <a:lvl3pPr marL="1390650" indent="-342900">
              <a:buFont typeface="+mj-lt"/>
              <a:buAutoNum type="arabicPeriod"/>
              <a:defRPr sz="1400"/>
            </a:lvl3pPr>
            <a:lvl4pPr marL="1854200" indent="-342900">
              <a:buFont typeface="+mj-lt"/>
              <a:buAutoNum type="arabicPeriod"/>
              <a:defRPr sz="1400"/>
            </a:lvl4pPr>
            <a:lvl5pPr marL="23114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28838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890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17881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8" r:id="rId3"/>
    <p:sldLayoutId id="2147483667" r:id="rId4"/>
    <p:sldLayoutId id="2147483666" r:id="rId5"/>
    <p:sldLayoutId id="2147483662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8.jp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45.png"/><Relationship Id="rId1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7.pn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45.png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.png"/><Relationship Id="rId5" Type="http://schemas.openxmlformats.org/officeDocument/2006/relationships/image" Target="../media/image310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6.png"/><Relationship Id="rId5" Type="http://schemas.openxmlformats.org/officeDocument/2006/relationships/image" Target="../media/image320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14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0.png"/><Relationship Id="rId5" Type="http://schemas.openxmlformats.org/officeDocument/2006/relationships/image" Target="../media/image310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35.jpeg"/><Relationship Id="rId1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14.png"/><Relationship Id="rId7" Type="http://schemas.openxmlformats.org/officeDocument/2006/relationships/image" Target="../media/image330.png"/><Relationship Id="rId12" Type="http://schemas.microsoft.com/office/2007/relationships/hdphoto" Target="../media/hdphoto1.wdp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0.png"/><Relationship Id="rId5" Type="http://schemas.openxmlformats.org/officeDocument/2006/relationships/image" Target="../media/image310.png"/><Relationship Id="rId1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35.jpe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.wdp"/><Relationship Id="rId1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330.png"/><Relationship Id="rId12" Type="http://schemas.openxmlformats.org/officeDocument/2006/relationships/image" Target="../media/image40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51.png"/><Relationship Id="rId5" Type="http://schemas.openxmlformats.org/officeDocument/2006/relationships/image" Target="../media/image310.png"/><Relationship Id="rId1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35.jpeg"/><Relationship Id="rId1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1.png"/><Relationship Id="rId5" Type="http://schemas.openxmlformats.org/officeDocument/2006/relationships/image" Target="../media/image320.png"/><Relationship Id="rId15" Type="http://schemas.openxmlformats.org/officeDocument/2006/relationships/image" Target="../media/image48.png"/><Relationship Id="rId10" Type="http://schemas.microsoft.com/office/2007/relationships/hdphoto" Target="../media/hdphoto1.wdp"/><Relationship Id="rId4" Type="http://schemas.openxmlformats.org/officeDocument/2006/relationships/image" Target="../media/image310.png"/><Relationship Id="rId9" Type="http://schemas.openxmlformats.org/officeDocument/2006/relationships/image" Target="../media/image40.png"/><Relationship Id="rId1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35.jpeg"/><Relationship Id="rId9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7" Type="http://schemas.openxmlformats.org/officeDocument/2006/relationships/image" Target="../media/image59.png"/><Relationship Id="rId2" Type="http://schemas.openxmlformats.org/officeDocument/2006/relationships/image" Target="../media/image1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5" Type="http://schemas.openxmlformats.org/officeDocument/2006/relationships/image" Target="../media/image48.png"/><Relationship Id="rId4" Type="http://schemas.openxmlformats.org/officeDocument/2006/relationships/image" Target="../media/image310.png"/><Relationship Id="rId1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15.png"/><Relationship Id="rId12" Type="http://schemas.microsoft.com/office/2007/relationships/hdphoto" Target="../media/hdphoto4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2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89B143-9641-401A-A88F-2F72B0D85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Demystifying T1-MRI to FDG</a:t>
            </a:r>
            <a:r>
              <a:rPr lang="en-US" altLang="zh-TW" sz="2800" b="1" baseline="30000" dirty="0">
                <a:solidFill>
                  <a:schemeClr val="tx1"/>
                </a:solidFill>
              </a:rPr>
              <a:t>18</a:t>
            </a:r>
            <a:r>
              <a:rPr lang="en-US" altLang="zh-TW" sz="2800" b="1" dirty="0">
                <a:solidFill>
                  <a:schemeClr val="tx1"/>
                </a:solidFill>
              </a:rPr>
              <a:t>-PET Image Translation via Representational Similarity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副標題 13">
            <a:extLst>
              <a:ext uri="{FF2B5EF4-FFF2-40B4-BE49-F238E27FC236}">
                <a16:creationId xmlns:a16="http://schemas.microsoft.com/office/drawing/2014/main" id="{D82B9507-CC69-4A60-8C6C-5AA3FF9BD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4525" y="2734185"/>
            <a:ext cx="5314950" cy="14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Chia-Hsiang Kao, Yong-Sheng Chen, Li-Fen Chen, and Wei-Chen Chiu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National Yang Ming Chiao Tung University, Taiwan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>
                <a:solidFill>
                  <a:schemeClr val="tx1"/>
                </a:solidFill>
                <a:latin typeface="+mn-lt"/>
              </a:rPr>
              <a:t>Student Travel Award in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24</a:t>
            </a:r>
            <a:r>
              <a:rPr lang="en-US" altLang="zh-TW" sz="1200" b="0" i="0" baseline="30000" dirty="0">
                <a:solidFill>
                  <a:schemeClr val="tx1"/>
                </a:solidFill>
                <a:effectLst/>
                <a:latin typeface="+mn-lt"/>
              </a:rPr>
              <a:t>th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 International Conference on Medical Image Computing and Computer Assisted Intervention (MICCAI)</a:t>
            </a: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altLang="zh-TW" sz="12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Presenter: Chia-Hsiang Kao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400" b="1" dirty="0">
                <a:solidFill>
                  <a:schemeClr val="tx1"/>
                </a:solidFill>
                <a:latin typeface="+mn-lt"/>
              </a:rPr>
              <a:t>Supervisor: Chiu-Ming Ho, M.D., Ph.D.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7FD29B1-90B3-4BB4-B54A-30E315233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2"/>
          <a:stretch/>
        </p:blipFill>
        <p:spPr>
          <a:xfrm>
            <a:off x="1602671" y="330713"/>
            <a:ext cx="5781901" cy="13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F1D6CC3-009E-4646-A7F2-C807F965973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DB573B63-92D1-446C-97C7-E70A68A9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03" y="1044406"/>
            <a:ext cx="6097393" cy="38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46F71C7-7F71-43A8-A09B-1E3ECB34EBB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4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A66CB775-D13A-4C2B-A5C4-5386CE8D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9520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C2DEA7-491C-4DEB-AEFB-DE86E14E159F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56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FDA3AD-3D3A-4262-80BD-8FB8150178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5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D9DED0D-F222-4188-9E83-2F1E6EF8D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CC8DB90-B99C-437C-9F2C-DAF42FC12809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0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ED798C26-FEFE-4B1E-89C2-F002733A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D8E89DF3-5FA2-4F29-AFD8-B3CDFB34B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448EDD3-B06B-42A2-8C3C-376B42E2D4A8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7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D75EDD-6243-415D-9C0D-1DFFC6B7AA66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5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D75EDD-6243-415D-9C0D-1DFFC6B7AA66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971A0D-DE1B-42F6-B7E8-CFE086297A81}"/>
              </a:ext>
            </a:extLst>
          </p:cNvPr>
          <p:cNvSpPr txBox="1"/>
          <p:nvPr/>
        </p:nvSpPr>
        <p:spPr>
          <a:xfrm>
            <a:off x="3251520" y="4938861"/>
            <a:ext cx="246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Self-Portrait - Pablo Picasso (1907)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043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94795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53896" y="920912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49905" y="93265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-22858" y="993565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Preliminary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Nowadays, we can translate images into different styles.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6" name="內容版面配置區 5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DD8ABE00-D1C0-4C34-92E7-14E540563B6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9586" y="909991"/>
            <a:ext cx="1699736" cy="2144905"/>
          </a:xfrm>
        </p:spPr>
      </p:pic>
      <p:pic>
        <p:nvPicPr>
          <p:cNvPr id="14" name="Picture 2" descr="alt text">
            <a:extLst>
              <a:ext uri="{FF2B5EF4-FFF2-40B4-BE49-F238E27FC236}">
                <a16:creationId xmlns:a16="http://schemas.microsoft.com/office/drawing/2014/main" id="{F571FAF4-6079-43BD-A39A-1D134EAB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8" y="3008647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2C2F3C0-273A-4A95-97EE-4AAF5CD34E74}"/>
              </a:ext>
            </a:extLst>
          </p:cNvPr>
          <p:cNvSpPr/>
          <p:nvPr/>
        </p:nvSpPr>
        <p:spPr>
          <a:xfrm>
            <a:off x="6453896" y="2981608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8C72DB-7C8A-40B5-8429-497B950787FF}"/>
              </a:ext>
            </a:extLst>
          </p:cNvPr>
          <p:cNvSpPr/>
          <p:nvPr/>
        </p:nvSpPr>
        <p:spPr>
          <a:xfrm>
            <a:off x="3049905" y="2993354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0C8232-10EB-4907-AFCB-3A2F9D82183C}"/>
              </a:ext>
            </a:extLst>
          </p:cNvPr>
          <p:cNvSpPr/>
          <p:nvPr/>
        </p:nvSpPr>
        <p:spPr>
          <a:xfrm>
            <a:off x="-22858" y="3054261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EE6AF2B9-8AF8-416A-B295-5FC8C574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3139775"/>
            <a:ext cx="1817371" cy="1817371"/>
          </a:xfrm>
          <a:prstGeom prst="rect">
            <a:avLst/>
          </a:prstGeom>
        </p:spPr>
      </p:pic>
      <p:pic>
        <p:nvPicPr>
          <p:cNvPr id="21" name="圖片 20" descr="一張含有 文字, 男人, 個人, 套裝 的圖片&#10;&#10;自動產生的描述">
            <a:extLst>
              <a:ext uri="{FF2B5EF4-FFF2-40B4-BE49-F238E27FC236}">
                <a16:creationId xmlns:a16="http://schemas.microsoft.com/office/drawing/2014/main" id="{7696A409-6420-4E19-B130-697E49EAA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841" y="3091699"/>
            <a:ext cx="1946437" cy="1949464"/>
          </a:xfrm>
          <a:prstGeom prst="rect">
            <a:avLst/>
          </a:prstGeom>
        </p:spPr>
      </p:pic>
      <p:pic>
        <p:nvPicPr>
          <p:cNvPr id="23" name="圖片 22" descr="一張含有 個人, 男人, 牆, 服飾 的圖片&#10;&#10;自動產生的描述">
            <a:extLst>
              <a:ext uri="{FF2B5EF4-FFF2-40B4-BE49-F238E27FC236}">
                <a16:creationId xmlns:a16="http://schemas.microsoft.com/office/drawing/2014/main" id="{9ED5C42A-CF7C-4252-9A43-6B9F9A7A4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60" y="3185303"/>
            <a:ext cx="1520824" cy="18249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884FB04-C2A5-4087-8B30-F228619FB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133" y="1479507"/>
            <a:ext cx="2023689" cy="1138325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DF50B0C8-21CE-4A70-BFB3-726E4F85C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48" y="973862"/>
            <a:ext cx="2054066" cy="205726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F86370-F307-4A4B-9029-BD121797EF0B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1A7AE6-A526-4787-817D-FADA76A3233F}"/>
              </a:ext>
            </a:extLst>
          </p:cNvPr>
          <p:cNvSpPr txBox="1"/>
          <p:nvPr/>
        </p:nvSpPr>
        <p:spPr>
          <a:xfrm>
            <a:off x="3251520" y="4938861"/>
            <a:ext cx="2464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Self-Portrait - Pablo Picasso (1907)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1590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370074" y="196961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</a:t>
            </a:r>
            <a:r>
              <a:rPr lang="zh-TW" altLang="en-US" dirty="0"/>
              <a:t> </a:t>
            </a:r>
            <a:r>
              <a:rPr lang="en-US" altLang="zh-TW" dirty="0"/>
              <a:t>“PET”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FDG-PET images of a patient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3F37AA-D58E-46F8-9E30-58C8B4F8CD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3112CC-822D-4EA6-9A89-EED83ADF96B6}"/>
              </a:ext>
            </a:extLst>
          </p:cNvPr>
          <p:cNvSpPr/>
          <p:nvPr/>
        </p:nvSpPr>
        <p:spPr>
          <a:xfrm>
            <a:off x="2881631" y="1083135"/>
            <a:ext cx="6125625" cy="3041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C43D34-A7BF-4585-B5AF-A857F52A1531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B396E7-B2FD-4953-8625-2B428FE31A7A}"/>
              </a:ext>
            </a:extLst>
          </p:cNvPr>
          <p:cNvSpPr txBox="1"/>
          <p:nvPr/>
        </p:nvSpPr>
        <p:spPr>
          <a:xfrm>
            <a:off x="287650" y="975522"/>
            <a:ext cx="26035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17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1C8E7-898E-4861-A859-E2B18E35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546597"/>
            <a:ext cx="4565331" cy="2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738696-A385-4C69-A158-3A46751634B8}"/>
              </a:ext>
            </a:extLst>
          </p:cNvPr>
          <p:cNvSpPr txBox="1"/>
          <p:nvPr/>
        </p:nvSpPr>
        <p:spPr>
          <a:xfrm>
            <a:off x="1031780" y="4347292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higher FDG</a:t>
            </a:r>
            <a:r>
              <a:rPr lang="zh-TW" altLang="en-US" dirty="0"/>
              <a:t> </a:t>
            </a:r>
            <a:r>
              <a:rPr lang="en-US" altLang="zh-TW" dirty="0"/>
              <a:t>update </a:t>
            </a:r>
            <a:r>
              <a:rPr lang="zh-TW" altLang="en-US" dirty="0"/>
              <a:t>→ </a:t>
            </a:r>
            <a:r>
              <a:rPr lang="en-US" altLang="zh-TW" dirty="0"/>
              <a:t>higher metabolic activity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633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73230E-5F55-4204-8110-3DCC7DCAED2C}"/>
              </a:ext>
            </a:extLst>
          </p:cNvPr>
          <p:cNvSpPr txBox="1"/>
          <p:nvPr/>
        </p:nvSpPr>
        <p:spPr>
          <a:xfrm>
            <a:off x="7470626" y="227848"/>
            <a:ext cx="140574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MAE:    &lt; 1%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PSNR:  29.56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SSIM:   0.898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0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891E6-0C09-4DE5-A3D9-78D64A2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351123-9C5A-4EB0-B26F-A13BEBF8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CF96B7-EBA1-4BC3-B8EC-DFFC7336AC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6517" y="869950"/>
            <a:ext cx="6954754" cy="36322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E3746E-74B3-4D9A-9C6D-38FF2AD3BAE1}"/>
              </a:ext>
            </a:extLst>
          </p:cNvPr>
          <p:cNvSpPr/>
          <p:nvPr/>
        </p:nvSpPr>
        <p:spPr>
          <a:xfrm>
            <a:off x="2039815" y="869950"/>
            <a:ext cx="991773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2D6839-DD10-4E03-A7FD-93F7DB40E243}"/>
              </a:ext>
            </a:extLst>
          </p:cNvPr>
          <p:cNvSpPr/>
          <p:nvPr/>
        </p:nvSpPr>
        <p:spPr>
          <a:xfrm>
            <a:off x="3031588" y="869950"/>
            <a:ext cx="1978178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9BA533-0D61-4DBF-8D5E-4D2AFDCE3B97}"/>
              </a:ext>
            </a:extLst>
          </p:cNvPr>
          <p:cNvSpPr/>
          <p:nvPr/>
        </p:nvSpPr>
        <p:spPr>
          <a:xfrm>
            <a:off x="5009766" y="869950"/>
            <a:ext cx="1967132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AFCC16-DC4A-4D21-8297-178DA489BD90}"/>
              </a:ext>
            </a:extLst>
          </p:cNvPr>
          <p:cNvSpPr txBox="1"/>
          <p:nvPr/>
        </p:nvSpPr>
        <p:spPr>
          <a:xfrm>
            <a:off x="6854173" y="446097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Conventional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A2FFC3-924F-41C3-A4A9-0B0544B88142}"/>
              </a:ext>
            </a:extLst>
          </p:cNvPr>
          <p:cNvSpPr txBox="1"/>
          <p:nvPr/>
        </p:nvSpPr>
        <p:spPr>
          <a:xfrm>
            <a:off x="2039815" y="446097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Latest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D61EC6-4BA9-4B41-9B95-A7D5780B9B2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711794" y="4614863"/>
            <a:ext cx="41423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B87FFE0-09F3-4757-B159-BDF0DFE00248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39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However, there are several major concerns when it comes to clinical applications.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FCFCE7-33D9-4AD2-BE53-62983EEFA2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distributional biases (population, organs, diseases).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systemic biases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(scanning devices and protocols, preprocessing techniques).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out-of-distribution cases, noise and adversarial perturbations.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Lungs Icon | Medical Health Iconset | GraphicLoads">
            <a:extLst>
              <a:ext uri="{FF2B5EF4-FFF2-40B4-BE49-F238E27FC236}">
                <a16:creationId xmlns:a16="http://schemas.microsoft.com/office/drawing/2014/main" id="{3ACB54CB-633C-4639-AF3B-CF9D9807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19" y="157931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brain icon - Free black brain icons">
            <a:extLst>
              <a:ext uri="{FF2B5EF4-FFF2-40B4-BE49-F238E27FC236}">
                <a16:creationId xmlns:a16="http://schemas.microsoft.com/office/drawing/2014/main" id="{439335C2-9F05-45FD-A0C3-2B6F4223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05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d age - icon by Adioma">
            <a:extLst>
              <a:ext uri="{FF2B5EF4-FFF2-40B4-BE49-F238E27FC236}">
                <a16:creationId xmlns:a16="http://schemas.microsoft.com/office/drawing/2014/main" id="{4C595233-88D0-492C-B3C2-EABBAA9E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8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by Icons - Download 143 Free Baby icons here">
            <a:extLst>
              <a:ext uri="{FF2B5EF4-FFF2-40B4-BE49-F238E27FC236}">
                <a16:creationId xmlns:a16="http://schemas.microsoft.com/office/drawing/2014/main" id="{1C84AC2F-7A11-4506-8AA0-D6BF9980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0" y="15796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RI Scan icon PNG and SVG Vector Free Download">
            <a:extLst>
              <a:ext uri="{FF2B5EF4-FFF2-40B4-BE49-F238E27FC236}">
                <a16:creationId xmlns:a16="http://schemas.microsoft.com/office/drawing/2014/main" id="{F335710C-5406-4EF7-ABC0-1137E2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62" y="3247838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emens, logo Free Icon - Icon-Icons.com">
            <a:extLst>
              <a:ext uri="{FF2B5EF4-FFF2-40B4-BE49-F238E27FC236}">
                <a16:creationId xmlns:a16="http://schemas.microsoft.com/office/drawing/2014/main" id="{C2BB6EEF-708D-4E6B-B1B2-4E4BAD00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61" y="324783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Philips Vector SVG Icon - SVG Repo">
            <a:extLst>
              <a:ext uri="{FF2B5EF4-FFF2-40B4-BE49-F238E27FC236}">
                <a16:creationId xmlns:a16="http://schemas.microsoft.com/office/drawing/2014/main" id="{1B9ADF91-0D76-4987-9851-6081BA49B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7735" y="30328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8" descr="Philips Vector SVG Icon - SVG Repo">
            <a:extLst>
              <a:ext uri="{FF2B5EF4-FFF2-40B4-BE49-F238E27FC236}">
                <a16:creationId xmlns:a16="http://schemas.microsoft.com/office/drawing/2014/main" id="{FC10DC21-0313-4261-B7B6-17C2FAD4B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135" y="31852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6" name="Picture 22" descr="Philips  free icon">
            <a:extLst>
              <a:ext uri="{FF2B5EF4-FFF2-40B4-BE49-F238E27FC236}">
                <a16:creationId xmlns:a16="http://schemas.microsoft.com/office/drawing/2014/main" id="{1F187E3A-88CE-491C-AC1C-A5707448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3216554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2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AA76603-F12E-46D6-BC9C-1E1CA27F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" y="1136845"/>
            <a:ext cx="3611799" cy="2140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167D0-4845-473E-BD2D-2856B995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61" y="1136846"/>
            <a:ext cx="3245473" cy="125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BFAFD0-EDDA-4F66-B729-2DB97C7F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7720" r="25465" b="22672"/>
          <a:stretch/>
        </p:blipFill>
        <p:spPr>
          <a:xfrm>
            <a:off x="4184761" y="2508981"/>
            <a:ext cx="3246120" cy="768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11A459-BA6E-4926-86F9-641FD56F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4" y="3462126"/>
            <a:ext cx="3582607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674564-5E07-442C-8959-8B940E08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91" y="3462126"/>
            <a:ext cx="4368676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91C8932-CD91-482F-B602-6557139E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92" y="1130947"/>
            <a:ext cx="5304305" cy="2587641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59B8933-FD03-4339-B8E1-0B18B5BD9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318" y="2967877"/>
            <a:ext cx="5410137" cy="1936336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2B32B29-8FDE-4864-A886-05B473A52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381" y="1130947"/>
            <a:ext cx="6250075" cy="1822939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Even more, </a:t>
            </a:r>
            <a:r>
              <a:rPr lang="en-US" altLang="zh-TW" dirty="0">
                <a:solidFill>
                  <a:schemeClr val="tx1"/>
                </a:solidFill>
              </a:rPr>
              <a:t>deep learning models remain black-box for most AI scientists.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1CD792E-25A0-4765-A06B-A512FF4948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dirty="0"/>
              <a:t>Can it be applied to different organs and to various diseases?</a:t>
            </a:r>
          </a:p>
          <a:p>
            <a:r>
              <a:rPr lang="en-US" altLang="zh-TW" dirty="0"/>
              <a:t>What are the limitations of this technique?</a:t>
            </a:r>
          </a:p>
          <a:p>
            <a:pPr marL="95250" indent="0">
              <a:buNone/>
            </a:pPr>
            <a:endParaRPr lang="en-US" altLang="zh-TW" dirty="0"/>
          </a:p>
        </p:txBody>
      </p:sp>
      <p:pic>
        <p:nvPicPr>
          <p:cNvPr id="9" name="Picture 2" descr="Lungs Icon | Medical Health Iconset | GraphicLoads">
            <a:extLst>
              <a:ext uri="{FF2B5EF4-FFF2-40B4-BE49-F238E27FC236}">
                <a16:creationId xmlns:a16="http://schemas.microsoft.com/office/drawing/2014/main" id="{97451098-16BE-4D28-874D-BC894A70E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68" y="231337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ack brain icon - Free black brain icons">
            <a:extLst>
              <a:ext uri="{FF2B5EF4-FFF2-40B4-BE49-F238E27FC236}">
                <a16:creationId xmlns:a16="http://schemas.microsoft.com/office/drawing/2014/main" id="{374ED42C-D5CD-4D35-B089-89308693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454" y="23115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Old age - icon by Adioma">
            <a:extLst>
              <a:ext uri="{FF2B5EF4-FFF2-40B4-BE49-F238E27FC236}">
                <a16:creationId xmlns:a16="http://schemas.microsoft.com/office/drawing/2014/main" id="{9B291094-E388-46D2-86E1-876EE69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77" y="23115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Baby Icons - Download 143 Free Baby icons here">
            <a:extLst>
              <a:ext uri="{FF2B5EF4-FFF2-40B4-BE49-F238E27FC236}">
                <a16:creationId xmlns:a16="http://schemas.microsoft.com/office/drawing/2014/main" id="{0772069F-311F-41DB-A476-E734800B7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59" y="231365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RI Scan icon PNG and SVG Vector Free Download">
            <a:extLst>
              <a:ext uri="{FF2B5EF4-FFF2-40B4-BE49-F238E27FC236}">
                <a16:creationId xmlns:a16="http://schemas.microsoft.com/office/drawing/2014/main" id="{9DF36EB3-EAD1-4F62-A209-8EFAA601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15" y="3555247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Siemens, logo Free Icon - Icon-Icons.com">
            <a:extLst>
              <a:ext uri="{FF2B5EF4-FFF2-40B4-BE49-F238E27FC236}">
                <a16:creationId xmlns:a16="http://schemas.microsoft.com/office/drawing/2014/main" id="{AE06AFBF-4498-4810-903D-FB9207D1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114" y="3555247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Philips  free icon">
            <a:extLst>
              <a:ext uri="{FF2B5EF4-FFF2-40B4-BE49-F238E27FC236}">
                <a16:creationId xmlns:a16="http://schemas.microsoft.com/office/drawing/2014/main" id="{0AEC86E9-6800-4F63-8060-DA0885A5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22" y="3523963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00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C947A636-1D4B-4470-8B41-2CBC0366C5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624299" y="1221098"/>
            <a:ext cx="5668599" cy="3348884"/>
          </a:xfr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2004E47-5103-4801-8E2D-E06DBB10ED7E}"/>
              </a:ext>
            </a:extLst>
          </p:cNvPr>
          <p:cNvSpPr/>
          <p:nvPr/>
        </p:nvSpPr>
        <p:spPr>
          <a:xfrm>
            <a:off x="2932176" y="1414272"/>
            <a:ext cx="1804416" cy="1804416"/>
          </a:xfrm>
          <a:prstGeom prst="ellipse">
            <a:avLst/>
          </a:prstGeom>
          <a:solidFill>
            <a:srgbClr val="56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93CAB6-3F9F-431D-AF35-97755309F845}"/>
              </a:ext>
            </a:extLst>
          </p:cNvPr>
          <p:cNvSpPr/>
          <p:nvPr/>
        </p:nvSpPr>
        <p:spPr>
          <a:xfrm>
            <a:off x="4572000" y="2895540"/>
            <a:ext cx="1478565" cy="1493580"/>
          </a:xfrm>
          <a:prstGeom prst="ellipse">
            <a:avLst/>
          </a:prstGeom>
          <a:solidFill>
            <a:srgbClr val="333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/>
              <a:t>?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845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We don’t know how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1AB454D6-1B5F-47A0-AD9B-6A94DAE5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680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476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</a:t>
            </a:r>
            <a:r>
              <a:rPr lang="en-US" altLang="zh-TW" sz="1800" b="1" u="sng" dirty="0"/>
              <a:t>tens of millions of parameters</a:t>
            </a:r>
            <a:r>
              <a:rPr lang="en-US" altLang="zh-TW" sz="1800" dirty="0"/>
              <a:t>. As a result, it is hard to understand the inner working mechanism of these models. </a:t>
            </a:r>
          </a:p>
        </p:txBody>
      </p:sp>
    </p:spTree>
    <p:extLst>
      <p:ext uri="{BB962C8B-B14F-4D97-AF65-F5344CB8AC3E}">
        <p14:creationId xmlns:p14="http://schemas.microsoft.com/office/powerpoint/2010/main" val="2742286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1DAD-6071-4C04-B161-D752BF4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 basic imaging principles of T1-MRI and FDG-PET.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F16F5F-C32D-450E-A9D6-28DDB3DC1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2776E20-05D6-4B6E-86B0-DE2C0366AF8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6033484"/>
              </p:ext>
            </p:extLst>
          </p:nvPr>
        </p:nvGraphicFramePr>
        <p:xfrm>
          <a:off x="5230796" y="994200"/>
          <a:ext cx="3741754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877">
                  <a:extLst>
                    <a:ext uri="{9D8B030D-6E8A-4147-A177-3AD203B41FA5}">
                      <a16:colId xmlns:a16="http://schemas.microsoft.com/office/drawing/2014/main" val="1199933"/>
                    </a:ext>
                  </a:extLst>
                </a:gridCol>
                <a:gridCol w="1870877">
                  <a:extLst>
                    <a:ext uri="{9D8B030D-6E8A-4147-A177-3AD203B41FA5}">
                      <a16:colId xmlns:a16="http://schemas.microsoft.com/office/drawing/2014/main" val="2727158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T1-MRI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FDG-PET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9699"/>
                  </a:ext>
                </a:extLst>
              </a:tr>
              <a:tr h="115316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Gray, </a:t>
                      </a:r>
                    </a:p>
                    <a:p>
                      <a:pPr algn="l"/>
                      <a:r>
                        <a:rPr lang="en-US" altLang="zh-TW" dirty="0"/>
                        <a:t>because of moderate amount of water.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consume much glucose to generate energy.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21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White, </a:t>
                      </a:r>
                    </a:p>
                    <a:p>
                      <a:pPr algn="l"/>
                      <a:r>
                        <a:rPr lang="en-US" altLang="zh-TW" dirty="0"/>
                        <a:t>because of the </a:t>
                      </a:r>
                      <a:r>
                        <a:rPr lang="en-US" altLang="zh-TW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lipids in the myelinated axon.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Black, </a:t>
                      </a:r>
                    </a:p>
                    <a:p>
                      <a:pPr algn="l"/>
                      <a:r>
                        <a:rPr lang="en-US" altLang="zh-TW" dirty="0"/>
                        <a:t>because it does not contain mitochondria.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152433"/>
                  </a:ext>
                </a:extLst>
              </a:tr>
            </a:tbl>
          </a:graphicData>
        </a:graphic>
      </p:graphicFrame>
      <p:pic>
        <p:nvPicPr>
          <p:cNvPr id="5" name="Picture 6" descr="Cross section of the brain with grey matter, white matter, neuronal cell body and myelin sheath identified">
            <a:extLst>
              <a:ext uri="{FF2B5EF4-FFF2-40B4-BE49-F238E27FC236}">
                <a16:creationId xmlns:a16="http://schemas.microsoft.com/office/drawing/2014/main" id="{2AA80C88-5FCE-431A-A2B7-00A2B3552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"/>
          <a:stretch/>
        </p:blipFill>
        <p:spPr bwMode="auto">
          <a:xfrm>
            <a:off x="110156" y="1383335"/>
            <a:ext cx="5006340" cy="33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8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EB226-76CD-417B-94BA-C2C5154C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764B6D-5340-480C-9C0E-3440292DA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966E54-BAA0-457C-A303-287EF840E8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65420" y="1546597"/>
            <a:ext cx="3707130" cy="3108472"/>
          </a:xfrm>
        </p:spPr>
        <p:txBody>
          <a:bodyPr/>
          <a:lstStyle/>
          <a:p>
            <a:r>
              <a:rPr lang="en-US" altLang="zh-TW" dirty="0"/>
              <a:t>Oncology</a:t>
            </a:r>
          </a:p>
          <a:p>
            <a:r>
              <a:rPr lang="en-US" altLang="zh-TW" b="0" i="0" dirty="0">
                <a:solidFill>
                  <a:srgbClr val="2E2E2E"/>
                </a:solidFill>
                <a:effectLst/>
                <a:latin typeface="NexusSerif"/>
              </a:rPr>
              <a:t>Neurology</a:t>
            </a:r>
          </a:p>
          <a:p>
            <a:r>
              <a:rPr lang="en-US" altLang="zh-TW" b="0" i="0" dirty="0">
                <a:solidFill>
                  <a:srgbClr val="2E2E2E"/>
                </a:solidFill>
                <a:effectLst/>
                <a:latin typeface="NexusSerif"/>
              </a:rPr>
              <a:t>Cardiology</a:t>
            </a:r>
            <a:endParaRPr lang="en-US" altLang="zh-TW" dirty="0"/>
          </a:p>
          <a:p>
            <a:r>
              <a:rPr lang="en-US" altLang="zh-TW" dirty="0"/>
              <a:t>Psychiatry</a:t>
            </a:r>
          </a:p>
          <a:p>
            <a:endParaRPr lang="en-US" altLang="zh-TW" dirty="0"/>
          </a:p>
          <a:p>
            <a:r>
              <a:rPr lang="en-US" altLang="zh-TW" dirty="0"/>
              <a:t>Study of pain</a:t>
            </a:r>
          </a:p>
          <a:p>
            <a:r>
              <a:rPr lang="en-US" altLang="zh-TW" dirty="0"/>
              <a:t>Resting stage functions</a:t>
            </a:r>
            <a:endParaRPr lang="zh-TW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21C8E7-898E-4861-A859-E2B18E35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546597"/>
            <a:ext cx="4565331" cy="26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738696-A385-4C69-A158-3A46751634B8}"/>
              </a:ext>
            </a:extLst>
          </p:cNvPr>
          <p:cNvSpPr txBox="1"/>
          <p:nvPr/>
        </p:nvSpPr>
        <p:spPr>
          <a:xfrm>
            <a:off x="1031780" y="4347292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higher FDG</a:t>
            </a:r>
            <a:r>
              <a:rPr lang="zh-TW" altLang="en-US" dirty="0"/>
              <a:t> </a:t>
            </a:r>
            <a:r>
              <a:rPr lang="en-US" altLang="zh-TW" dirty="0"/>
              <a:t>update </a:t>
            </a:r>
            <a:r>
              <a:rPr lang="zh-TW" altLang="en-US" dirty="0"/>
              <a:t>→ </a:t>
            </a:r>
            <a:r>
              <a:rPr lang="en-US" altLang="zh-TW" dirty="0"/>
              <a:t>higher metabolic activity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0672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Statement of purpose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EBA261-91AF-4443-B4B3-4ECEA7D672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675704" cy="3632888"/>
          </a:xfrm>
        </p:spPr>
        <p:txBody>
          <a:bodyPr/>
          <a:lstStyle/>
          <a:p>
            <a:pPr marL="95250" indent="0">
              <a:buNone/>
            </a:pPr>
            <a:r>
              <a:rPr lang="en-US" altLang="zh-TW" sz="1800" dirty="0"/>
              <a:t>What is known?</a:t>
            </a:r>
          </a:p>
          <a:p>
            <a:r>
              <a:rPr lang="en-US" altLang="zh-TW" sz="1800" dirty="0"/>
              <a:t>Deep learning models are able to transform images of a T1-MRI style to an FDG-PET style.</a:t>
            </a:r>
          </a:p>
          <a:p>
            <a:pPr marL="95250" indent="0">
              <a:buNone/>
            </a:pPr>
            <a:r>
              <a:rPr lang="en-US" altLang="zh-TW" sz="1800" dirty="0"/>
              <a:t>What is not known?</a:t>
            </a:r>
          </a:p>
          <a:p>
            <a:r>
              <a:rPr lang="en-US" altLang="zh-TW" sz="1800" dirty="0"/>
              <a:t>We do not know how this transformation works.</a:t>
            </a:r>
          </a:p>
          <a:p>
            <a:pPr marL="95250" indent="0">
              <a:buNone/>
            </a:pPr>
            <a:endParaRPr lang="en-US" altLang="zh-TW" sz="1800" dirty="0"/>
          </a:p>
          <a:p>
            <a:pPr marL="95250" indent="0">
              <a:buNone/>
            </a:pPr>
            <a:r>
              <a:rPr lang="en-US" altLang="zh-TW" sz="1800" dirty="0"/>
              <a:t>Main challenge.</a:t>
            </a:r>
          </a:p>
          <a:p>
            <a:r>
              <a:rPr lang="en-US" altLang="zh-TW" sz="1800" dirty="0"/>
              <a:t>Deep learning models contain </a:t>
            </a:r>
            <a:r>
              <a:rPr lang="en-US" altLang="zh-TW" sz="1800" b="1" u="sng" dirty="0"/>
              <a:t>tens of millions of parameters</a:t>
            </a:r>
            <a:r>
              <a:rPr lang="en-US" altLang="zh-TW" sz="1800" dirty="0"/>
              <a:t>. As a result, it is hard to understand the inner working mechanism of these models. </a:t>
            </a:r>
          </a:p>
          <a:p>
            <a:pPr marL="95250" indent="0">
              <a:buNone/>
            </a:pPr>
            <a:r>
              <a:rPr lang="en-US" altLang="zh-TW" sz="1800" dirty="0"/>
              <a:t>Intuition.</a:t>
            </a:r>
          </a:p>
          <a:p>
            <a:r>
              <a:rPr lang="en-US" altLang="zh-TW" sz="1800" dirty="0"/>
              <a:t>Does the model </a:t>
            </a:r>
            <a:r>
              <a:rPr lang="en-US" altLang="zh-TW" sz="1800" dirty="0">
                <a:highlight>
                  <a:srgbClr val="FFFF00"/>
                </a:highlight>
              </a:rPr>
              <a:t>segment/extract brain tissue type information</a:t>
            </a:r>
            <a:r>
              <a:rPr lang="en-US" altLang="zh-TW" sz="1800" dirty="0"/>
              <a:t> during the translation process?</a:t>
            </a:r>
          </a:p>
          <a:p>
            <a:pPr marL="9525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7422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8759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8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498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3143128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626956" y="3128099"/>
            <a:ext cx="2866803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626956" y="3575128"/>
            <a:ext cx="2866803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640DAA-5048-4A75-BE10-9389B1B40858}"/>
              </a:ext>
            </a:extLst>
          </p:cNvPr>
          <p:cNvSpPr txBox="1"/>
          <p:nvPr/>
        </p:nvSpPr>
        <p:spPr>
          <a:xfrm>
            <a:off x="4687591" y="427005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Weighting, blurring and summation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019322" y="281916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056616" y="36176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626288" y="330988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086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>
            <a:extLst>
              <a:ext uri="{FF2B5EF4-FFF2-40B4-BE49-F238E27FC236}">
                <a16:creationId xmlns:a16="http://schemas.microsoft.com/office/drawing/2014/main" id="{3BE79F78-AADE-4AC3-AB8D-F206FFDC34BA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040879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04FCD2-2618-4C70-ACD8-03978F17A26A}"/>
              </a:ext>
            </a:extLst>
          </p:cNvPr>
          <p:cNvCxnSpPr>
            <a:cxnSpLocks/>
          </p:cNvCxnSpPr>
          <p:nvPr/>
        </p:nvCxnSpPr>
        <p:spPr>
          <a:xfrm flipV="1">
            <a:off x="6682740" y="985614"/>
            <a:ext cx="266503" cy="6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0E58B-E7CA-434E-960E-84E633721E62}"/>
              </a:ext>
            </a:extLst>
          </p:cNvPr>
          <p:cNvSpPr txBox="1"/>
          <p:nvPr/>
        </p:nvSpPr>
        <p:spPr>
          <a:xfrm>
            <a:off x="6798957" y="64919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High-dimensional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0580B10-37B5-494D-88A9-799EB2466364}"/>
                  </a:ext>
                </a:extLst>
              </p:cNvPr>
              <p:cNvSpPr txBox="1"/>
              <p:nvPr/>
            </p:nvSpPr>
            <p:spPr>
              <a:xfrm>
                <a:off x="2249040" y="2604195"/>
                <a:ext cx="1148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C0580B10-37B5-494D-88A9-799EB246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040" y="2604195"/>
                <a:ext cx="1148584" cy="307777"/>
              </a:xfrm>
              <a:prstGeom prst="rect">
                <a:avLst/>
              </a:prstGeom>
              <a:blipFill>
                <a:blip r:embed="rId1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27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Deep learning model is a couple of non-linear transformation functions.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426794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190257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3378360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4854143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48598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714794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2190577" y="1426200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5147875" y="1426200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2" y="1118423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82" y="1118423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04" y="1118422"/>
                <a:ext cx="72680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E0863E9A-8CB8-42C6-BF95-F1D0962B0601}"/>
              </a:ext>
            </a:extLst>
          </p:cNvPr>
          <p:cNvSpPr>
            <a:spLocks noChangeAspect="1"/>
          </p:cNvSpPr>
          <p:nvPr/>
        </p:nvSpPr>
        <p:spPr>
          <a:xfrm>
            <a:off x="6311275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09E8D96-670D-4E49-927B-7838BE7F0C7B}"/>
              </a:ext>
            </a:extLst>
          </p:cNvPr>
          <p:cNvSpPr>
            <a:spLocks noChangeAspect="1"/>
          </p:cNvSpPr>
          <p:nvPr/>
        </p:nvSpPr>
        <p:spPr>
          <a:xfrm>
            <a:off x="7781759" y="1282200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A066326-811E-46D6-BEC1-13D56638A22F}"/>
              </a:ext>
            </a:extLst>
          </p:cNvPr>
          <p:cNvSpPr>
            <a:spLocks noChangeAspect="1"/>
          </p:cNvSpPr>
          <p:nvPr/>
        </p:nvSpPr>
        <p:spPr>
          <a:xfrm>
            <a:off x="6317007" y="1282200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739196F-AED8-4B43-A63C-60A87AE69E1F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6605007" y="1426200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/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395D2A9-4096-4ACD-8032-7B44C7D9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56" y="1118422"/>
                <a:ext cx="723596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92FA52C-8A90-438D-BC0B-2A279A677386}"/>
              </a:ext>
            </a:extLst>
          </p:cNvPr>
          <p:cNvCxnSpPr>
            <a:cxnSpLocks/>
          </p:cNvCxnSpPr>
          <p:nvPr/>
        </p:nvCxnSpPr>
        <p:spPr>
          <a:xfrm>
            <a:off x="3666360" y="1426199"/>
            <a:ext cx="116913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04FCD2-2618-4C70-ACD8-03978F17A26A}"/>
              </a:ext>
            </a:extLst>
          </p:cNvPr>
          <p:cNvCxnSpPr>
            <a:cxnSpLocks/>
          </p:cNvCxnSpPr>
          <p:nvPr/>
        </p:nvCxnSpPr>
        <p:spPr>
          <a:xfrm flipV="1">
            <a:off x="6682740" y="985614"/>
            <a:ext cx="266503" cy="690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80E58B-E7CA-434E-960E-84E633721E62}"/>
              </a:ext>
            </a:extLst>
          </p:cNvPr>
          <p:cNvSpPr txBox="1"/>
          <p:nvPr/>
        </p:nvSpPr>
        <p:spPr>
          <a:xfrm>
            <a:off x="6798957" y="64919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High-dimensional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F396C4-DEFC-41FE-8F06-B177D95BDB92}"/>
                  </a:ext>
                </a:extLst>
              </p:cNvPr>
              <p:cNvSpPr txBox="1"/>
              <p:nvPr/>
            </p:nvSpPr>
            <p:spPr>
              <a:xfrm>
                <a:off x="5130378" y="4106361"/>
                <a:ext cx="3634182" cy="738664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C00000"/>
                    </a:solidFill>
                  </a:rPr>
                  <a:t>We want to know if 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TW" alt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TW" b="1" dirty="0">
                    <a:solidFill>
                      <a:srgbClr val="C00000"/>
                    </a:solidFill>
                  </a:rPr>
                  <a:t>contain any information of gray matter and white matter.</a:t>
                </a:r>
                <a:endParaRPr lang="zh-TW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DF396C4-DEFC-41FE-8F06-B177D95B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378" y="4106361"/>
                <a:ext cx="3634182" cy="738664"/>
              </a:xfrm>
              <a:prstGeom prst="rect">
                <a:avLst/>
              </a:prstGeom>
              <a:blipFill>
                <a:blip r:embed="rId14"/>
                <a:stretch>
                  <a:fillRect l="-334" t="-806" r="-835" b="-5645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668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C076D1E5-DEE5-42E8-861D-E4233375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5DF5A1C-1172-4DC2-8FFA-E7DBC48A4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5E228FAE-DA5B-41C0-B973-D70B5201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979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 descr="一張含有 文字 的圖片&#10;&#10;自動產生的描述">
            <a:extLst>
              <a:ext uri="{FF2B5EF4-FFF2-40B4-BE49-F238E27FC236}">
                <a16:creationId xmlns:a16="http://schemas.microsoft.com/office/drawing/2014/main" id="{4B5B9680-6AF8-4CFD-B71A-2DCCFD2D53F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8B30248-57A2-4022-8514-6E45D208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8652B26-927A-4C47-9DEE-F23946BAC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5A7AB0E-7C76-4C23-85D3-FC3782EC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6E118965-F0EA-4E5E-AB9F-AE87A648568D}"/>
              </a:ext>
            </a:extLst>
          </p:cNvPr>
          <p:cNvSpPr/>
          <p:nvPr/>
        </p:nvSpPr>
        <p:spPr>
          <a:xfrm>
            <a:off x="1250511" y="1999785"/>
            <a:ext cx="622894" cy="921835"/>
          </a:xfrm>
          <a:custGeom>
            <a:avLst/>
            <a:gdLst>
              <a:gd name="connsiteX0" fmla="*/ 578289 w 622894"/>
              <a:gd name="connsiteY0" fmla="*/ 0 h 921835"/>
              <a:gd name="connsiteX1" fmla="*/ 102504 w 622894"/>
              <a:gd name="connsiteY1" fmla="*/ 200722 h 921835"/>
              <a:gd name="connsiteX2" fmla="*/ 43030 w 622894"/>
              <a:gd name="connsiteY2" fmla="*/ 683942 h 921835"/>
              <a:gd name="connsiteX3" fmla="*/ 622894 w 622894"/>
              <a:gd name="connsiteY3" fmla="*/ 921835 h 92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894" h="921835">
                <a:moveTo>
                  <a:pt x="578289" y="0"/>
                </a:moveTo>
                <a:cubicBezTo>
                  <a:pt x="385001" y="43366"/>
                  <a:pt x="191714" y="86732"/>
                  <a:pt x="102504" y="200722"/>
                </a:cubicBezTo>
                <a:cubicBezTo>
                  <a:pt x="13294" y="314712"/>
                  <a:pt x="-43702" y="563757"/>
                  <a:pt x="43030" y="683942"/>
                </a:cubicBezTo>
                <a:cubicBezTo>
                  <a:pt x="129762" y="804127"/>
                  <a:pt x="376328" y="862981"/>
                  <a:pt x="622894" y="92183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745989-456F-4C6B-833B-025C5E955DF7}"/>
              </a:ext>
            </a:extLst>
          </p:cNvPr>
          <p:cNvSpPr txBox="1"/>
          <p:nvPr/>
        </p:nvSpPr>
        <p:spPr>
          <a:xfrm>
            <a:off x="0" y="1602305"/>
            <a:ext cx="176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Use existing (standard) method to get the gray matter maps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241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60CC7-022A-4FA0-8A49-2685B8B2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2D290-03EE-4FEE-A3C3-2C852490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92A854-9085-4B55-AB3A-F80930218DC7}"/>
              </a:ext>
            </a:extLst>
          </p:cNvPr>
          <p:cNvSpPr txBox="1"/>
          <p:nvPr/>
        </p:nvSpPr>
        <p:spPr>
          <a:xfrm>
            <a:off x="548640" y="1195545"/>
            <a:ext cx="402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PET imaging requires an intravenous injection of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+mn-lt"/>
              </a:rPr>
              <a:t>350–750 MBq </a:t>
            </a:r>
            <a:r>
              <a:rPr lang="en-US" altLang="zh-TW" b="0" i="0" baseline="30000" dirty="0">
                <a:solidFill>
                  <a:srgbClr val="2A2A2A"/>
                </a:solidFill>
                <a:effectLst/>
                <a:latin typeface="+mn-lt"/>
              </a:rPr>
              <a:t>18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F-FDG (or 4</a:t>
            </a:r>
            <a:r>
              <a:rPr lang="en-US" altLang="zh-TW" dirty="0">
                <a:solidFill>
                  <a:srgbClr val="2A2A2A"/>
                </a:solidFill>
                <a:latin typeface="+mn-lt"/>
              </a:rPr>
              <a:t> MBq per kg BW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).</a:t>
            </a:r>
            <a:endParaRPr lang="zh-TW" altLang="en-US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4527AD-52D6-45DE-8323-623CB06BF82F}"/>
              </a:ext>
            </a:extLst>
          </p:cNvPr>
          <p:cNvSpPr txBox="1"/>
          <p:nvPr/>
        </p:nvSpPr>
        <p:spPr>
          <a:xfrm>
            <a:off x="0" y="4351764"/>
            <a:ext cx="498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若每秒有一個原子衰變，其放射性活度即為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TW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Bq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例如，一克的鐳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-226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放射性活度有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37000 MBq(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百萬貝克勒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8048F3-2FDC-42AB-8B3B-0E2CE65829F3}"/>
              </a:ext>
            </a:extLst>
          </p:cNvPr>
          <p:cNvSpPr txBox="1"/>
          <p:nvPr/>
        </p:nvSpPr>
        <p:spPr>
          <a:xfrm>
            <a:off x="0" y="4828818"/>
            <a:ext cx="715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JAIF (9/20 2011 Earthquake-report 211: A new plan set to reduce radiation emissions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4831F41-36DE-4F53-A3D4-27613D6D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" y="1776510"/>
            <a:ext cx="3499485" cy="24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22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</a:t>
                </a:r>
                <a:r>
                  <a:rPr lang="en-US" altLang="zh-TW" sz="1200" b="1" dirty="0"/>
                  <a:t>Canonical Component Analysis</a:t>
                </a:r>
                <a:r>
                  <a:rPr lang="en-US" altLang="zh-TW" sz="1200" dirty="0"/>
                  <a:t> 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blipFill>
                <a:blip r:embed="rId13"/>
                <a:stretch>
                  <a:fillRect t="-1471" r="-1899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/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200" dirty="0"/>
                  <a:t>We use </a:t>
                </a:r>
                <a:r>
                  <a:rPr lang="en-US" altLang="zh-TW" sz="1200" b="1" dirty="0"/>
                  <a:t>Canonical Component Analysis </a:t>
                </a:r>
                <a:r>
                  <a:rPr lang="en-US" altLang="zh-TW" sz="1200" dirty="0"/>
                  <a:t>(CCA) to measure the relationship between two variables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200" dirty="0"/>
                  <a:t>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sz="1200" dirty="0"/>
                  <a:t> by finding a canonical space, in which the correlation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TW" sz="1200" dirty="0"/>
                  <a:t> between their projections (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200" dirty="0"/>
                  <a:t>, respectively) onto that space is maximized.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F7056B22-FA4E-4315-8864-006279679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" y="4302040"/>
                <a:ext cx="5453999" cy="830997"/>
              </a:xfrm>
              <a:prstGeom prst="rect">
                <a:avLst/>
              </a:prstGeom>
              <a:blipFill>
                <a:blip r:embed="rId13"/>
                <a:stretch>
                  <a:fillRect t="-1471" r="-1899"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B83DB0B-109B-4E8A-802A-B9E368C88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B90941D9-2206-48C4-88B1-65203A211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E362148E-A3EB-45A8-819C-AFCB858B6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D0AE4CC4-0A0C-45EC-AA7B-034DE5DF3810}"/>
              </a:ext>
            </a:extLst>
          </p:cNvPr>
          <p:cNvSpPr txBox="1"/>
          <p:nvPr/>
        </p:nvSpPr>
        <p:spPr>
          <a:xfrm>
            <a:off x="4689005" y="3271621"/>
            <a:ext cx="4283545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How to interpret the meaning of CCA similarity?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  0%  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independent, (PET and Picasso’s paintings)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 20% 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the similarity between PET and T1-MRI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      100% </a:t>
            </a:r>
            <a:r>
              <a:rPr lang="zh-TW" altLang="en-US" sz="1200" b="1" dirty="0">
                <a:solidFill>
                  <a:srgbClr val="C00000"/>
                </a:solidFill>
              </a:rPr>
              <a:t>→ </a:t>
            </a:r>
            <a:r>
              <a:rPr lang="en-US" altLang="zh-TW" sz="1200" b="1" dirty="0">
                <a:solidFill>
                  <a:srgbClr val="C00000"/>
                </a:solidFill>
              </a:rPr>
              <a:t>same, up to linear transformation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64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9" name="箭號: 向下 68">
            <a:extLst>
              <a:ext uri="{FF2B5EF4-FFF2-40B4-BE49-F238E27FC236}">
                <a16:creationId xmlns:a16="http://schemas.microsoft.com/office/drawing/2014/main" id="{90808E0F-CC6F-4486-9477-EE303058E36D}"/>
              </a:ext>
            </a:extLst>
          </p:cNvPr>
          <p:cNvSpPr/>
          <p:nvPr/>
        </p:nvSpPr>
        <p:spPr>
          <a:xfrm>
            <a:off x="3569404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箭號: 向下 69">
            <a:extLst>
              <a:ext uri="{FF2B5EF4-FFF2-40B4-BE49-F238E27FC236}">
                <a16:creationId xmlns:a16="http://schemas.microsoft.com/office/drawing/2014/main" id="{3E7F8917-4437-4D7B-A241-6BF604F1208A}"/>
              </a:ext>
            </a:extLst>
          </p:cNvPr>
          <p:cNvSpPr/>
          <p:nvPr/>
        </p:nvSpPr>
        <p:spPr>
          <a:xfrm rot="10800000">
            <a:off x="3696830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下 70">
            <a:extLst>
              <a:ext uri="{FF2B5EF4-FFF2-40B4-BE49-F238E27FC236}">
                <a16:creationId xmlns:a16="http://schemas.microsoft.com/office/drawing/2014/main" id="{353D0410-3608-4750-A8F0-7B2EFB69604F}"/>
              </a:ext>
            </a:extLst>
          </p:cNvPr>
          <p:cNvSpPr/>
          <p:nvPr/>
        </p:nvSpPr>
        <p:spPr>
          <a:xfrm>
            <a:off x="5066491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下 71">
            <a:extLst>
              <a:ext uri="{FF2B5EF4-FFF2-40B4-BE49-F238E27FC236}">
                <a16:creationId xmlns:a16="http://schemas.microsoft.com/office/drawing/2014/main" id="{3952D311-86B5-473B-BB67-A0C4237FA13A}"/>
              </a:ext>
            </a:extLst>
          </p:cNvPr>
          <p:cNvSpPr/>
          <p:nvPr/>
        </p:nvSpPr>
        <p:spPr>
          <a:xfrm rot="10800000">
            <a:off x="5193917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4558BCC7-3660-4276-87DD-4B02BE0DA9AD}"/>
              </a:ext>
            </a:extLst>
          </p:cNvPr>
          <p:cNvSpPr/>
          <p:nvPr/>
        </p:nvSpPr>
        <p:spPr>
          <a:xfrm>
            <a:off x="6578108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9A9627BD-8D49-4318-83C2-8F39801C1050}"/>
              </a:ext>
            </a:extLst>
          </p:cNvPr>
          <p:cNvSpPr/>
          <p:nvPr/>
        </p:nvSpPr>
        <p:spPr>
          <a:xfrm rot="10800000">
            <a:off x="6705534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2475011"/>
            <a:ext cx="864000" cy="864000"/>
          </a:xfrm>
          <a:prstGeom prst="rect">
            <a:avLst/>
          </a:prstGeom>
        </p:spPr>
      </p:pic>
      <p:pic>
        <p:nvPicPr>
          <p:cNvPr id="64" name="圖片 63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346" y="3442314"/>
            <a:ext cx="864000" cy="8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F3F32DF-8902-407B-AC94-9452BAD93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92E31B-093A-4542-84F5-982099981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84B63DB-F616-4C24-8364-047B6C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63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58025E-6 L 0.64583 -0.0046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2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4.19753E-6 L -0.00017 -0.0367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-4.19753E-6 L -0.00018 -0.036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-4.19753E-6 L -0.00017 -0.0367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0" grpId="0" animBg="1"/>
      <p:bldP spid="70" grpId="1" animBg="1"/>
      <p:bldP spid="70" grpId="2" animBg="1"/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pic>
        <p:nvPicPr>
          <p:cNvPr id="51" name="圖片 50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77" y="4335263"/>
            <a:ext cx="864000" cy="864000"/>
          </a:xfrm>
          <a:prstGeom prst="rect">
            <a:avLst/>
          </a:prstGeom>
        </p:spPr>
      </p:pic>
      <p:sp>
        <p:nvSpPr>
          <p:cNvPr id="79" name="文字方塊 78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31845" y="46099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20%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907628" y="46099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50%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28685" y="46099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90%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65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D07FAF7A-2070-4C47-875D-19CE8B21C05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</p:spPr>
            <p:txBody>
              <a:bodyPr/>
              <a:lstStyle/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>
                    <a:solidFill>
                      <a:schemeClr val="tx1"/>
                    </a:solidFill>
                  </a:rPr>
                  <a:t>Dataset</a:t>
                </a:r>
                <a:endParaRPr lang="en-US" altLang="zh-TW" sz="1400" dirty="0"/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Obtain </a:t>
                </a:r>
                <a:r>
                  <a:rPr lang="en-US" altLang="zh-TW" sz="1400" b="1" u="sng" dirty="0"/>
                  <a:t>1300+ MRI-PET paired data</a:t>
                </a:r>
                <a:r>
                  <a:rPr lang="en-US" altLang="zh-TW" sz="1400" b="1" dirty="0"/>
                  <a:t> </a:t>
                </a:r>
                <a:r>
                  <a:rPr lang="en-US" altLang="zh-TW" sz="1400" dirty="0"/>
                  <a:t>from Alzheimer's Disease Neuroimaging Initiative (ADNI), composed of brain </a:t>
                </a:r>
                <a:r>
                  <a:rPr lang="en-US" altLang="zh-TW" sz="1400" b="1" u="sng" dirty="0"/>
                  <a:t>images from cognitive normal people and patients with mild cognitive impairment or Alzheimer’s disease</a:t>
                </a:r>
                <a:r>
                  <a:rPr lang="en-US" altLang="zh-TW" sz="1400" dirty="0"/>
                  <a:t>. (International, multi-center, standard preprocessing procedures)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Preprocess data according to the standard method with SPM software.</a:t>
                </a:r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Deep learning model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Adopt a widely-used 2D </a:t>
                </a:r>
                <a:r>
                  <a:rPr lang="en-US" altLang="zh-TW" sz="1400" dirty="0" err="1"/>
                  <a:t>Unet</a:t>
                </a:r>
                <a:r>
                  <a:rPr lang="en-US" altLang="zh-TW" sz="1400" dirty="0"/>
                  <a:t> model for MRI-to-PET image translation, which comprises several nonlinear transformation functions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400" dirty="0"/>
                  <a:t>.</a:t>
                </a:r>
                <a:endParaRPr lang="zh-TW" altLang="en-US" sz="1400" dirty="0"/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Goal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Measure and quantify the information of “brain tissue type” along the data transformation process.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7FAF7A-2070-4C47-875D-19CE8B21C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  <a:blipFill rotWithShape="0">
                <a:blip r:embed="rId2"/>
                <a:stretch>
                  <a:fillRect r="-5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Alzheimer&amp;#39;s Disease Neuroimaging Initiative (ADNI) - DSS NIAGADS">
            <a:extLst>
              <a:ext uri="{FF2B5EF4-FFF2-40B4-BE49-F238E27FC236}">
                <a16:creationId xmlns:a16="http://schemas.microsoft.com/office/drawing/2014/main" id="{65360776-4663-4D6F-A1BC-6F9CE2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56" y="625353"/>
            <a:ext cx="2400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44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878413AD-14DB-4A24-B5B8-DD7D0BFB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31" y="1183200"/>
            <a:ext cx="388027" cy="3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18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878413AD-14DB-4A24-B5B8-DD7D0BFB3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931" y="1183200"/>
            <a:ext cx="388027" cy="3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3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EF6AD4B3-6F6A-49F8-98D0-837165E7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6" name="圖片 15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47C2805-0793-44CF-B6A5-3B6A59566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31" y="3345423"/>
            <a:ext cx="453702" cy="4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8" name="圖片 17" descr="一張含有 文字, 齒輪 的圖片&#10;&#10;自動產生的描述">
            <a:extLst>
              <a:ext uri="{FF2B5EF4-FFF2-40B4-BE49-F238E27FC236}">
                <a16:creationId xmlns:a16="http://schemas.microsoft.com/office/drawing/2014/main" id="{81C33817-7BA0-4B66-ABB3-87C5D710744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12" y="1746680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9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6FFA69FF-47A3-4F7C-8E78-81903566071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62" y="3510952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60CC7-022A-4FA0-8A49-2685B8B2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FDG-PET has been extensively used to as a functional imaging to study brain.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2D290-03EE-4FEE-A3C3-2C852490B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92A854-9085-4B55-AB3A-F80930218DC7}"/>
              </a:ext>
            </a:extLst>
          </p:cNvPr>
          <p:cNvSpPr txBox="1"/>
          <p:nvPr/>
        </p:nvSpPr>
        <p:spPr>
          <a:xfrm>
            <a:off x="548640" y="1195545"/>
            <a:ext cx="4023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PET imaging requires an intravenous injection of </a:t>
            </a:r>
            <a:r>
              <a:rPr lang="en-US" altLang="zh-TW" b="1" i="0" dirty="0">
                <a:solidFill>
                  <a:srgbClr val="2A2A2A"/>
                </a:solidFill>
                <a:effectLst/>
                <a:latin typeface="+mn-lt"/>
              </a:rPr>
              <a:t>350–750 MBq </a:t>
            </a:r>
            <a:r>
              <a:rPr lang="en-US" altLang="zh-TW" b="0" i="0" baseline="30000" dirty="0">
                <a:solidFill>
                  <a:srgbClr val="2A2A2A"/>
                </a:solidFill>
                <a:effectLst/>
                <a:latin typeface="+mn-lt"/>
              </a:rPr>
              <a:t>18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F-FDG (or 4</a:t>
            </a:r>
            <a:r>
              <a:rPr lang="en-US" altLang="zh-TW" dirty="0">
                <a:solidFill>
                  <a:srgbClr val="2A2A2A"/>
                </a:solidFill>
                <a:latin typeface="+mn-lt"/>
              </a:rPr>
              <a:t> MBq per kg BW</a:t>
            </a:r>
            <a:r>
              <a:rPr lang="en-US" altLang="zh-TW" b="0" i="0" dirty="0">
                <a:solidFill>
                  <a:srgbClr val="2A2A2A"/>
                </a:solidFill>
                <a:effectLst/>
                <a:latin typeface="+mn-lt"/>
              </a:rPr>
              <a:t>).</a:t>
            </a:r>
            <a:endParaRPr lang="zh-TW" altLang="en-US" dirty="0">
              <a:latin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4527AD-52D6-45DE-8323-623CB06BF82F}"/>
              </a:ext>
            </a:extLst>
          </p:cNvPr>
          <p:cNvSpPr txBox="1"/>
          <p:nvPr/>
        </p:nvSpPr>
        <p:spPr>
          <a:xfrm>
            <a:off x="0" y="4351764"/>
            <a:ext cx="498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若每秒有一個原子衰變，其放射性活度即為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貝克勒。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例如，一克的鐳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-226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放射性活度有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37000 MBq(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百萬貝克勒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8048F3-2FDC-42AB-8B3B-0E2CE65829F3}"/>
              </a:ext>
            </a:extLst>
          </p:cNvPr>
          <p:cNvSpPr txBox="1"/>
          <p:nvPr/>
        </p:nvSpPr>
        <p:spPr>
          <a:xfrm>
            <a:off x="0" y="4828818"/>
            <a:ext cx="715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JAIF (9/20 2011 Earthquake-report 211: A new plan set to reduce radiation emissions 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4831F41-36DE-4F53-A3D4-27613D6D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" y="1776510"/>
            <a:ext cx="3499485" cy="24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E17E905-4C18-4435-9137-C352D5F980A4}"/>
              </a:ext>
            </a:extLst>
          </p:cNvPr>
          <p:cNvSpPr txBox="1"/>
          <p:nvPr/>
        </p:nvSpPr>
        <p:spPr>
          <a:xfrm>
            <a:off x="4733927" y="1195545"/>
            <a:ext cx="41108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根據東電，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月，從核電廠釋出的放射性物質估計為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 MBq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 大約是三月事故發生初期放射線水平的四百萬分之一。</a:t>
            </a:r>
            <a:endParaRPr lang="zh-TW" altLang="en-US" dirty="0"/>
          </a:p>
        </p:txBody>
      </p:sp>
      <p:pic>
        <p:nvPicPr>
          <p:cNvPr id="5" name="圖片 4" descr="一張含有 文字, 旗幟, 標誌 的圖片&#10;&#10;自動產生的描述">
            <a:extLst>
              <a:ext uri="{FF2B5EF4-FFF2-40B4-BE49-F238E27FC236}">
                <a16:creationId xmlns:a16="http://schemas.microsoft.com/office/drawing/2014/main" id="{BC5FDE0F-C960-4ADB-8E50-3C8CCE37A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85"/>
          <a:stretch/>
        </p:blipFill>
        <p:spPr>
          <a:xfrm>
            <a:off x="5815247" y="1944737"/>
            <a:ext cx="2021129" cy="23964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09FAAD-E0B4-4CF6-B199-251B1926DD4E}"/>
              </a:ext>
            </a:extLst>
          </p:cNvPr>
          <p:cNvSpPr/>
          <p:nvPr/>
        </p:nvSpPr>
        <p:spPr>
          <a:xfrm>
            <a:off x="5987647" y="2400734"/>
            <a:ext cx="192405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55C9AA-7738-4086-89D7-3B48F9C3195E}"/>
              </a:ext>
            </a:extLst>
          </p:cNvPr>
          <p:cNvSpPr/>
          <p:nvPr/>
        </p:nvSpPr>
        <p:spPr>
          <a:xfrm>
            <a:off x="5980027" y="2568374"/>
            <a:ext cx="192405" cy="16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097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FDB28EF-8EFD-4B39-B4C0-EE18F7B4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9329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pic>
        <p:nvPicPr>
          <p:cNvPr id="17" name="圖片 16" descr="一張含有 文字 的圖片&#10;&#10;自動產生的描述">
            <a:extLst>
              <a:ext uri="{FF2B5EF4-FFF2-40B4-BE49-F238E27FC236}">
                <a16:creationId xmlns:a16="http://schemas.microsoft.com/office/drawing/2014/main" id="{6FFA69FF-47A3-4F7C-8E78-81903566071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662" y="3510952"/>
            <a:ext cx="576000" cy="576000"/>
          </a:xfrm>
          <a:prstGeom prst="rect">
            <a:avLst/>
          </a:prstGeom>
        </p:spPr>
      </p:pic>
      <p:pic>
        <p:nvPicPr>
          <p:cNvPr id="18" name="圖片 17" descr="一張含有 文字, 齒輪 的圖片&#10;&#10;自動產生的描述">
            <a:extLst>
              <a:ext uri="{FF2B5EF4-FFF2-40B4-BE49-F238E27FC236}">
                <a16:creationId xmlns:a16="http://schemas.microsoft.com/office/drawing/2014/main" id="{81C33817-7BA0-4B66-ABB3-87C5D710744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712" y="1746680"/>
            <a:ext cx="576000" cy="576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FEDD05-6AB4-4DA8-9BCC-7479ADEA71F4}"/>
              </a:ext>
            </a:extLst>
          </p:cNvPr>
          <p:cNvSpPr txBox="1"/>
          <p:nvPr/>
        </p:nvSpPr>
        <p:spPr>
          <a:xfrm>
            <a:off x="2211516" y="3427738"/>
            <a:ext cx="3232613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The model segments out the gray matter tissue during the transformation process.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51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07FEDD05-6AB4-4DA8-9BCC-7479ADEA71F4}"/>
              </a:ext>
            </a:extLst>
          </p:cNvPr>
          <p:cNvSpPr txBox="1"/>
          <p:nvPr/>
        </p:nvSpPr>
        <p:spPr>
          <a:xfrm>
            <a:off x="1558051" y="1193748"/>
            <a:ext cx="2813227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When the model contains more gray matter information, it also contains more FDG-PET information.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65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7F78D1-C944-4322-9F31-09E4B4AE7F40}"/>
              </a:ext>
            </a:extLst>
          </p:cNvPr>
          <p:cNvSpPr txBox="1"/>
          <p:nvPr/>
        </p:nvSpPr>
        <p:spPr>
          <a:xfrm>
            <a:off x="4983176" y="1193748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This does not explain the disparity at </a:t>
            </a:r>
            <a:r>
              <a:rPr lang="en-US" altLang="zh-TW" sz="1200" b="1" u="sng" dirty="0">
                <a:solidFill>
                  <a:srgbClr val="C00000"/>
                </a:solidFill>
              </a:rPr>
              <a:t>the late transformation stage</a:t>
            </a:r>
            <a:endParaRPr lang="zh-TW" altLang="en-US" sz="12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9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regions.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C5053E-5D57-44A5-8164-0F5D2BF3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4" y="1478276"/>
            <a:ext cx="1910827" cy="22773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2F5FD-BAF7-4E4C-B875-A8F2E069354D}"/>
              </a:ext>
            </a:extLst>
          </p:cNvPr>
          <p:cNvSpPr txBox="1"/>
          <p:nvPr/>
        </p:nvSpPr>
        <p:spPr>
          <a:xfrm>
            <a:off x="442169" y="1185381"/>
            <a:ext cx="2566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Higher uptake regions in NC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4EE838-2D33-4CAA-A539-65C086A14547}"/>
              </a:ext>
            </a:extLst>
          </p:cNvPr>
          <p:cNvSpPr txBox="1"/>
          <p:nvPr/>
        </p:nvSpPr>
        <p:spPr>
          <a:xfrm>
            <a:off x="2957966" y="1177671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Least altered regions during aging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1A477C-1362-4C5D-B4BB-5B509DC08317}"/>
              </a:ext>
            </a:extLst>
          </p:cNvPr>
          <p:cNvSpPr txBox="1"/>
          <p:nvPr/>
        </p:nvSpPr>
        <p:spPr>
          <a:xfrm>
            <a:off x="5900654" y="1185382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Regions of hypometabolism in AD</a:t>
            </a:r>
            <a:endParaRPr lang="zh-TW" altLang="en-US" dirty="0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DDBF73D-AEC6-4DE3-8B9D-7B1114291A1E}"/>
              </a:ext>
            </a:extLst>
          </p:cNvPr>
          <p:cNvSpPr/>
          <p:nvPr/>
        </p:nvSpPr>
        <p:spPr>
          <a:xfrm>
            <a:off x="4114800" y="2438400"/>
            <a:ext cx="355600" cy="406400"/>
          </a:xfrm>
          <a:custGeom>
            <a:avLst/>
            <a:gdLst>
              <a:gd name="connsiteX0" fmla="*/ 355600 w 355600"/>
              <a:gd name="connsiteY0" fmla="*/ 146050 h 406400"/>
              <a:gd name="connsiteX1" fmla="*/ 323850 w 355600"/>
              <a:gd name="connsiteY1" fmla="*/ 88900 h 406400"/>
              <a:gd name="connsiteX2" fmla="*/ 241300 w 355600"/>
              <a:gd name="connsiteY2" fmla="*/ 0 h 406400"/>
              <a:gd name="connsiteX3" fmla="*/ 171450 w 355600"/>
              <a:gd name="connsiteY3" fmla="*/ 146050 h 406400"/>
              <a:gd name="connsiteX4" fmla="*/ 101600 w 355600"/>
              <a:gd name="connsiteY4" fmla="*/ 215900 h 406400"/>
              <a:gd name="connsiteX5" fmla="*/ 0 w 355600"/>
              <a:gd name="connsiteY5" fmla="*/ 336550 h 406400"/>
              <a:gd name="connsiteX6" fmla="*/ 82550 w 355600"/>
              <a:gd name="connsiteY6" fmla="*/ 381000 h 406400"/>
              <a:gd name="connsiteX7" fmla="*/ 184150 w 355600"/>
              <a:gd name="connsiteY7" fmla="*/ 406400 h 406400"/>
              <a:gd name="connsiteX8" fmla="*/ 266700 w 355600"/>
              <a:gd name="connsiteY8" fmla="*/ 349250 h 406400"/>
              <a:gd name="connsiteX9" fmla="*/ 355600 w 355600"/>
              <a:gd name="connsiteY9" fmla="*/ 146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600" h="406400">
                <a:moveTo>
                  <a:pt x="355600" y="146050"/>
                </a:moveTo>
                <a:lnTo>
                  <a:pt x="323850" y="88900"/>
                </a:lnTo>
                <a:lnTo>
                  <a:pt x="241300" y="0"/>
                </a:lnTo>
                <a:lnTo>
                  <a:pt x="171450" y="146050"/>
                </a:lnTo>
                <a:lnTo>
                  <a:pt x="101600" y="215900"/>
                </a:lnTo>
                <a:lnTo>
                  <a:pt x="0" y="336550"/>
                </a:lnTo>
                <a:lnTo>
                  <a:pt x="82550" y="381000"/>
                </a:lnTo>
                <a:lnTo>
                  <a:pt x="184150" y="406400"/>
                </a:lnTo>
                <a:lnTo>
                  <a:pt x="266700" y="349250"/>
                </a:lnTo>
                <a:lnTo>
                  <a:pt x="355600" y="1460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0F0D2183-53CF-41BC-906D-02C25148B1E5}"/>
              </a:ext>
            </a:extLst>
          </p:cNvPr>
          <p:cNvSpPr/>
          <p:nvPr/>
        </p:nvSpPr>
        <p:spPr>
          <a:xfrm>
            <a:off x="4445000" y="2451100"/>
            <a:ext cx="355600" cy="450850"/>
          </a:xfrm>
          <a:custGeom>
            <a:avLst/>
            <a:gdLst>
              <a:gd name="connsiteX0" fmla="*/ 158750 w 355600"/>
              <a:gd name="connsiteY0" fmla="*/ 0 h 450850"/>
              <a:gd name="connsiteX1" fmla="*/ 0 w 355600"/>
              <a:gd name="connsiteY1" fmla="*/ 114300 h 450850"/>
              <a:gd name="connsiteX2" fmla="*/ 19050 w 355600"/>
              <a:gd name="connsiteY2" fmla="*/ 177800 h 450850"/>
              <a:gd name="connsiteX3" fmla="*/ 31750 w 355600"/>
              <a:gd name="connsiteY3" fmla="*/ 273050 h 450850"/>
              <a:gd name="connsiteX4" fmla="*/ 101600 w 355600"/>
              <a:gd name="connsiteY4" fmla="*/ 381000 h 450850"/>
              <a:gd name="connsiteX5" fmla="*/ 165100 w 355600"/>
              <a:gd name="connsiteY5" fmla="*/ 450850 h 450850"/>
              <a:gd name="connsiteX6" fmla="*/ 247650 w 355600"/>
              <a:gd name="connsiteY6" fmla="*/ 431800 h 450850"/>
              <a:gd name="connsiteX7" fmla="*/ 330200 w 355600"/>
              <a:gd name="connsiteY7" fmla="*/ 381000 h 450850"/>
              <a:gd name="connsiteX8" fmla="*/ 355600 w 355600"/>
              <a:gd name="connsiteY8" fmla="*/ 336550 h 450850"/>
              <a:gd name="connsiteX9" fmla="*/ 241300 w 355600"/>
              <a:gd name="connsiteY9" fmla="*/ 158750 h 450850"/>
              <a:gd name="connsiteX10" fmla="*/ 158750 w 355600"/>
              <a:gd name="connsiteY10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50850">
                <a:moveTo>
                  <a:pt x="158750" y="0"/>
                </a:moveTo>
                <a:lnTo>
                  <a:pt x="0" y="114300"/>
                </a:lnTo>
                <a:lnTo>
                  <a:pt x="19050" y="177800"/>
                </a:lnTo>
                <a:lnTo>
                  <a:pt x="31750" y="273050"/>
                </a:lnTo>
                <a:lnTo>
                  <a:pt x="101600" y="381000"/>
                </a:lnTo>
                <a:lnTo>
                  <a:pt x="165100" y="450850"/>
                </a:lnTo>
                <a:lnTo>
                  <a:pt x="247650" y="431800"/>
                </a:lnTo>
                <a:lnTo>
                  <a:pt x="330200" y="381000"/>
                </a:lnTo>
                <a:lnTo>
                  <a:pt x="355600" y="336550"/>
                </a:lnTo>
                <a:lnTo>
                  <a:pt x="241300" y="158750"/>
                </a:lnTo>
                <a:lnTo>
                  <a:pt x="15875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4EEAA2B-1517-41A6-B293-ED1CB40D180B}"/>
              </a:ext>
            </a:extLst>
          </p:cNvPr>
          <p:cNvSpPr/>
          <p:nvPr/>
        </p:nvSpPr>
        <p:spPr>
          <a:xfrm>
            <a:off x="4083050" y="2247900"/>
            <a:ext cx="177800" cy="444500"/>
          </a:xfrm>
          <a:custGeom>
            <a:avLst/>
            <a:gdLst>
              <a:gd name="connsiteX0" fmla="*/ 177800 w 177800"/>
              <a:gd name="connsiteY0" fmla="*/ 101600 h 444500"/>
              <a:gd name="connsiteX1" fmla="*/ 88900 w 177800"/>
              <a:gd name="connsiteY1" fmla="*/ 0 h 444500"/>
              <a:gd name="connsiteX2" fmla="*/ 38100 w 177800"/>
              <a:gd name="connsiteY2" fmla="*/ 101600 h 444500"/>
              <a:gd name="connsiteX3" fmla="*/ 25400 w 177800"/>
              <a:gd name="connsiteY3" fmla="*/ 146050 h 444500"/>
              <a:gd name="connsiteX4" fmla="*/ 0 w 177800"/>
              <a:gd name="connsiteY4" fmla="*/ 311150 h 444500"/>
              <a:gd name="connsiteX5" fmla="*/ 19050 w 177800"/>
              <a:gd name="connsiteY5" fmla="*/ 444500 h 444500"/>
              <a:gd name="connsiteX6" fmla="*/ 88900 w 177800"/>
              <a:gd name="connsiteY6" fmla="*/ 368300 h 444500"/>
              <a:gd name="connsiteX7" fmla="*/ 101600 w 177800"/>
              <a:gd name="connsiteY7" fmla="*/ 241300 h 444500"/>
              <a:gd name="connsiteX8" fmla="*/ 177800 w 177800"/>
              <a:gd name="connsiteY8" fmla="*/ 1016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" h="444500">
                <a:moveTo>
                  <a:pt x="177800" y="101600"/>
                </a:moveTo>
                <a:lnTo>
                  <a:pt x="88900" y="0"/>
                </a:lnTo>
                <a:lnTo>
                  <a:pt x="38100" y="101600"/>
                </a:lnTo>
                <a:lnTo>
                  <a:pt x="25400" y="146050"/>
                </a:lnTo>
                <a:lnTo>
                  <a:pt x="0" y="311150"/>
                </a:lnTo>
                <a:lnTo>
                  <a:pt x="19050" y="444500"/>
                </a:lnTo>
                <a:lnTo>
                  <a:pt x="88900" y="368300"/>
                </a:lnTo>
                <a:lnTo>
                  <a:pt x="101600" y="241300"/>
                </a:lnTo>
                <a:lnTo>
                  <a:pt x="177800" y="10160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532278D-FB00-435C-8AF8-35CF2417624B}"/>
              </a:ext>
            </a:extLst>
          </p:cNvPr>
          <p:cNvSpPr/>
          <p:nvPr/>
        </p:nvSpPr>
        <p:spPr>
          <a:xfrm>
            <a:off x="4673600" y="2266950"/>
            <a:ext cx="203200" cy="431800"/>
          </a:xfrm>
          <a:custGeom>
            <a:avLst/>
            <a:gdLst>
              <a:gd name="connsiteX0" fmla="*/ 101600 w 203200"/>
              <a:gd name="connsiteY0" fmla="*/ 0 h 431800"/>
              <a:gd name="connsiteX1" fmla="*/ 25400 w 203200"/>
              <a:gd name="connsiteY1" fmla="*/ 76200 h 431800"/>
              <a:gd name="connsiteX2" fmla="*/ 0 w 203200"/>
              <a:gd name="connsiteY2" fmla="*/ 107950 h 431800"/>
              <a:gd name="connsiteX3" fmla="*/ 82550 w 203200"/>
              <a:gd name="connsiteY3" fmla="*/ 177800 h 431800"/>
              <a:gd name="connsiteX4" fmla="*/ 114300 w 203200"/>
              <a:gd name="connsiteY4" fmla="*/ 228600 h 431800"/>
              <a:gd name="connsiteX5" fmla="*/ 114300 w 203200"/>
              <a:gd name="connsiteY5" fmla="*/ 317500 h 431800"/>
              <a:gd name="connsiteX6" fmla="*/ 107950 w 203200"/>
              <a:gd name="connsiteY6" fmla="*/ 400050 h 431800"/>
              <a:gd name="connsiteX7" fmla="*/ 127000 w 203200"/>
              <a:gd name="connsiteY7" fmla="*/ 431800 h 431800"/>
              <a:gd name="connsiteX8" fmla="*/ 158750 w 203200"/>
              <a:gd name="connsiteY8" fmla="*/ 393700 h 431800"/>
              <a:gd name="connsiteX9" fmla="*/ 203200 w 203200"/>
              <a:gd name="connsiteY9" fmla="*/ 285750 h 431800"/>
              <a:gd name="connsiteX10" fmla="*/ 203200 w 203200"/>
              <a:gd name="connsiteY10" fmla="*/ 165100 h 431800"/>
              <a:gd name="connsiteX11" fmla="*/ 158750 w 203200"/>
              <a:gd name="connsiteY11" fmla="*/ 69850 h 431800"/>
              <a:gd name="connsiteX12" fmla="*/ 101600 w 203200"/>
              <a:gd name="connsiteY1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200" h="431800">
                <a:moveTo>
                  <a:pt x="101600" y="0"/>
                </a:moveTo>
                <a:lnTo>
                  <a:pt x="25400" y="76200"/>
                </a:lnTo>
                <a:lnTo>
                  <a:pt x="0" y="107950"/>
                </a:lnTo>
                <a:lnTo>
                  <a:pt x="82550" y="177800"/>
                </a:lnTo>
                <a:lnTo>
                  <a:pt x="114300" y="228600"/>
                </a:lnTo>
                <a:lnTo>
                  <a:pt x="114300" y="317500"/>
                </a:lnTo>
                <a:lnTo>
                  <a:pt x="107950" y="400050"/>
                </a:lnTo>
                <a:lnTo>
                  <a:pt x="127000" y="431800"/>
                </a:lnTo>
                <a:lnTo>
                  <a:pt x="158750" y="393700"/>
                </a:lnTo>
                <a:lnTo>
                  <a:pt x="203200" y="285750"/>
                </a:lnTo>
                <a:lnTo>
                  <a:pt x="203200" y="165100"/>
                </a:lnTo>
                <a:lnTo>
                  <a:pt x="158750" y="69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A73572C-3DE1-463D-AB58-9EA484DD2665}"/>
              </a:ext>
            </a:extLst>
          </p:cNvPr>
          <p:cNvSpPr/>
          <p:nvPr/>
        </p:nvSpPr>
        <p:spPr>
          <a:xfrm>
            <a:off x="3747199" y="2934553"/>
            <a:ext cx="1511300" cy="685800"/>
          </a:xfrm>
          <a:custGeom>
            <a:avLst/>
            <a:gdLst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95300 w 1511300"/>
              <a:gd name="connsiteY12" fmla="*/ 628650 h 685800"/>
              <a:gd name="connsiteX13" fmla="*/ 800100 w 1511300"/>
              <a:gd name="connsiteY13" fmla="*/ 685800 h 685800"/>
              <a:gd name="connsiteX14" fmla="*/ 1174750 w 1511300"/>
              <a:gd name="connsiteY14" fmla="*/ 6794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69900 w 1511300"/>
              <a:gd name="connsiteY12" fmla="*/ 66040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41400 w 1511300"/>
              <a:gd name="connsiteY14" fmla="*/ 6540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73150 w 1511300"/>
              <a:gd name="connsiteY14" fmla="*/ 6667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11300" h="685800">
                <a:moveTo>
                  <a:pt x="996950" y="69850"/>
                </a:moveTo>
                <a:lnTo>
                  <a:pt x="914400" y="6350"/>
                </a:lnTo>
                <a:lnTo>
                  <a:pt x="577850" y="0"/>
                </a:lnTo>
                <a:lnTo>
                  <a:pt x="431800" y="50800"/>
                </a:lnTo>
                <a:lnTo>
                  <a:pt x="406400" y="177800"/>
                </a:lnTo>
                <a:lnTo>
                  <a:pt x="444500" y="342900"/>
                </a:lnTo>
                <a:lnTo>
                  <a:pt x="495300" y="406400"/>
                </a:lnTo>
                <a:lnTo>
                  <a:pt x="488950" y="438150"/>
                </a:lnTo>
                <a:lnTo>
                  <a:pt x="349250" y="292100"/>
                </a:lnTo>
                <a:lnTo>
                  <a:pt x="330200" y="215900"/>
                </a:lnTo>
                <a:lnTo>
                  <a:pt x="0" y="292100"/>
                </a:lnTo>
                <a:lnTo>
                  <a:pt x="196850" y="527050"/>
                </a:lnTo>
                <a:lnTo>
                  <a:pt x="469900" y="660400"/>
                </a:lnTo>
                <a:lnTo>
                  <a:pt x="800100" y="685800"/>
                </a:lnTo>
                <a:lnTo>
                  <a:pt x="1073150" y="666750"/>
                </a:lnTo>
                <a:cubicBezTo>
                  <a:pt x="1255183" y="601133"/>
                  <a:pt x="1246717" y="560917"/>
                  <a:pt x="1352550" y="488950"/>
                </a:cubicBezTo>
                <a:lnTo>
                  <a:pt x="1422400" y="419100"/>
                </a:lnTo>
                <a:lnTo>
                  <a:pt x="1511300" y="298450"/>
                </a:lnTo>
                <a:lnTo>
                  <a:pt x="1193800" y="165100"/>
                </a:lnTo>
                <a:lnTo>
                  <a:pt x="1117600" y="241300"/>
                </a:lnTo>
                <a:lnTo>
                  <a:pt x="996950" y="69850"/>
                </a:lnTo>
                <a:close/>
              </a:path>
            </a:pathLst>
          </a:custGeom>
          <a:solidFill>
            <a:srgbClr val="BDD7EE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27EDD38-5BEC-4ABB-A11A-93F1CDCB724E}"/>
              </a:ext>
            </a:extLst>
          </p:cNvPr>
          <p:cNvSpPr/>
          <p:nvPr/>
        </p:nvSpPr>
        <p:spPr>
          <a:xfrm>
            <a:off x="4762500" y="2838450"/>
            <a:ext cx="88900" cy="139700"/>
          </a:xfrm>
          <a:custGeom>
            <a:avLst/>
            <a:gdLst>
              <a:gd name="connsiteX0" fmla="*/ 88900 w 88900"/>
              <a:gd name="connsiteY0" fmla="*/ 0 h 139700"/>
              <a:gd name="connsiteX1" fmla="*/ 12700 w 88900"/>
              <a:gd name="connsiteY1" fmla="*/ 19050 h 139700"/>
              <a:gd name="connsiteX2" fmla="*/ 0 w 88900"/>
              <a:gd name="connsiteY2" fmla="*/ 69850 h 139700"/>
              <a:gd name="connsiteX3" fmla="*/ 12700 w 88900"/>
              <a:gd name="connsiteY3" fmla="*/ 139700 h 139700"/>
              <a:gd name="connsiteX4" fmla="*/ 88900 w 88900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9700">
                <a:moveTo>
                  <a:pt x="88900" y="0"/>
                </a:moveTo>
                <a:lnTo>
                  <a:pt x="12700" y="19050"/>
                </a:lnTo>
                <a:lnTo>
                  <a:pt x="0" y="69850"/>
                </a:lnTo>
                <a:lnTo>
                  <a:pt x="12700" y="139700"/>
                </a:lnTo>
                <a:lnTo>
                  <a:pt x="889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4536DBE-DF7F-4D79-87A7-8DD1065BDF84}"/>
              </a:ext>
            </a:extLst>
          </p:cNvPr>
          <p:cNvSpPr/>
          <p:nvPr/>
        </p:nvSpPr>
        <p:spPr>
          <a:xfrm>
            <a:off x="4133850" y="2832100"/>
            <a:ext cx="101600" cy="101600"/>
          </a:xfrm>
          <a:custGeom>
            <a:avLst/>
            <a:gdLst>
              <a:gd name="connsiteX0" fmla="*/ 101600 w 101600"/>
              <a:gd name="connsiteY0" fmla="*/ 44450 h 101600"/>
              <a:gd name="connsiteX1" fmla="*/ 44450 w 101600"/>
              <a:gd name="connsiteY1" fmla="*/ 12700 h 101600"/>
              <a:gd name="connsiteX2" fmla="*/ 0 w 101600"/>
              <a:gd name="connsiteY2" fmla="*/ 0 h 101600"/>
              <a:gd name="connsiteX3" fmla="*/ 25400 w 101600"/>
              <a:gd name="connsiteY3" fmla="*/ 38100 h 101600"/>
              <a:gd name="connsiteX4" fmla="*/ 50800 w 101600"/>
              <a:gd name="connsiteY4" fmla="*/ 101600 h 101600"/>
              <a:gd name="connsiteX5" fmla="*/ 101600 w 101600"/>
              <a:gd name="connsiteY5" fmla="*/ 4445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101600">
                <a:moveTo>
                  <a:pt x="101600" y="44450"/>
                </a:moveTo>
                <a:lnTo>
                  <a:pt x="44450" y="12700"/>
                </a:lnTo>
                <a:lnTo>
                  <a:pt x="0" y="0"/>
                </a:lnTo>
                <a:lnTo>
                  <a:pt x="25400" y="38100"/>
                </a:lnTo>
                <a:lnTo>
                  <a:pt x="50800" y="101600"/>
                </a:lnTo>
                <a:lnTo>
                  <a:pt x="101600" y="444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34F5FD-3215-4679-94D5-049FDBE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93" y="1823447"/>
            <a:ext cx="2419343" cy="148237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7A435D-8FC9-4A4B-82DA-55E40DB1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18" y="1473563"/>
            <a:ext cx="1910827" cy="2277336"/>
          </a:xfrm>
          <a:prstGeom prst="rect">
            <a:avLst/>
          </a:prstGeom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D7A12F2-28BD-4896-8E54-1ED6A5EB5B78}"/>
              </a:ext>
            </a:extLst>
          </p:cNvPr>
          <p:cNvSpPr/>
          <p:nvPr/>
        </p:nvSpPr>
        <p:spPr>
          <a:xfrm>
            <a:off x="1326356" y="2216944"/>
            <a:ext cx="283369" cy="523875"/>
          </a:xfrm>
          <a:custGeom>
            <a:avLst/>
            <a:gdLst>
              <a:gd name="connsiteX0" fmla="*/ 157163 w 283369"/>
              <a:gd name="connsiteY0" fmla="*/ 0 h 523875"/>
              <a:gd name="connsiteX1" fmla="*/ 119063 w 283369"/>
              <a:gd name="connsiteY1" fmla="*/ 57150 h 523875"/>
              <a:gd name="connsiteX2" fmla="*/ 73819 w 283369"/>
              <a:gd name="connsiteY2" fmla="*/ 104775 h 523875"/>
              <a:gd name="connsiteX3" fmla="*/ 30957 w 283369"/>
              <a:gd name="connsiteY3" fmla="*/ 192881 h 523875"/>
              <a:gd name="connsiteX4" fmla="*/ 0 w 283369"/>
              <a:gd name="connsiteY4" fmla="*/ 302419 h 523875"/>
              <a:gd name="connsiteX5" fmla="*/ 19050 w 283369"/>
              <a:gd name="connsiteY5" fmla="*/ 452437 h 523875"/>
              <a:gd name="connsiteX6" fmla="*/ 45244 w 283369"/>
              <a:gd name="connsiteY6" fmla="*/ 523875 h 523875"/>
              <a:gd name="connsiteX7" fmla="*/ 73819 w 283369"/>
              <a:gd name="connsiteY7" fmla="*/ 504825 h 523875"/>
              <a:gd name="connsiteX8" fmla="*/ 123825 w 283369"/>
              <a:gd name="connsiteY8" fmla="*/ 371475 h 523875"/>
              <a:gd name="connsiteX9" fmla="*/ 207169 w 283369"/>
              <a:gd name="connsiteY9" fmla="*/ 266700 h 523875"/>
              <a:gd name="connsiteX10" fmla="*/ 266700 w 283369"/>
              <a:gd name="connsiteY10" fmla="*/ 195262 h 523875"/>
              <a:gd name="connsiteX11" fmla="*/ 283369 w 283369"/>
              <a:gd name="connsiteY11" fmla="*/ 102394 h 523875"/>
              <a:gd name="connsiteX12" fmla="*/ 233363 w 283369"/>
              <a:gd name="connsiteY12" fmla="*/ 45244 h 523875"/>
              <a:gd name="connsiteX13" fmla="*/ 157163 w 283369"/>
              <a:gd name="connsiteY13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69" h="523875">
                <a:moveTo>
                  <a:pt x="157163" y="0"/>
                </a:moveTo>
                <a:lnTo>
                  <a:pt x="119063" y="57150"/>
                </a:lnTo>
                <a:lnTo>
                  <a:pt x="73819" y="104775"/>
                </a:lnTo>
                <a:lnTo>
                  <a:pt x="30957" y="192881"/>
                </a:lnTo>
                <a:lnTo>
                  <a:pt x="0" y="302419"/>
                </a:lnTo>
                <a:lnTo>
                  <a:pt x="19050" y="452437"/>
                </a:lnTo>
                <a:lnTo>
                  <a:pt x="45244" y="523875"/>
                </a:lnTo>
                <a:lnTo>
                  <a:pt x="73819" y="504825"/>
                </a:lnTo>
                <a:lnTo>
                  <a:pt x="123825" y="371475"/>
                </a:lnTo>
                <a:lnTo>
                  <a:pt x="207169" y="266700"/>
                </a:lnTo>
                <a:lnTo>
                  <a:pt x="266700" y="195262"/>
                </a:lnTo>
                <a:lnTo>
                  <a:pt x="283369" y="102394"/>
                </a:lnTo>
                <a:lnTo>
                  <a:pt x="233363" y="45244"/>
                </a:lnTo>
                <a:lnTo>
                  <a:pt x="157163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01C8DD77-D9E1-41F2-9744-F2C6B979A884}"/>
              </a:ext>
            </a:extLst>
          </p:cNvPr>
          <p:cNvSpPr/>
          <p:nvPr/>
        </p:nvSpPr>
        <p:spPr>
          <a:xfrm>
            <a:off x="1785938" y="2233613"/>
            <a:ext cx="280987" cy="521493"/>
          </a:xfrm>
          <a:custGeom>
            <a:avLst/>
            <a:gdLst>
              <a:gd name="connsiteX0" fmla="*/ 111918 w 280987"/>
              <a:gd name="connsiteY0" fmla="*/ 0 h 521493"/>
              <a:gd name="connsiteX1" fmla="*/ 61912 w 280987"/>
              <a:gd name="connsiteY1" fmla="*/ 23812 h 521493"/>
              <a:gd name="connsiteX2" fmla="*/ 14287 w 280987"/>
              <a:gd name="connsiteY2" fmla="*/ 69056 h 521493"/>
              <a:gd name="connsiteX3" fmla="*/ 0 w 280987"/>
              <a:gd name="connsiteY3" fmla="*/ 88106 h 521493"/>
              <a:gd name="connsiteX4" fmla="*/ 19050 w 280987"/>
              <a:gd name="connsiteY4" fmla="*/ 145256 h 521493"/>
              <a:gd name="connsiteX5" fmla="*/ 38100 w 280987"/>
              <a:gd name="connsiteY5" fmla="*/ 183356 h 521493"/>
              <a:gd name="connsiteX6" fmla="*/ 85725 w 280987"/>
              <a:gd name="connsiteY6" fmla="*/ 247650 h 521493"/>
              <a:gd name="connsiteX7" fmla="*/ 128587 w 280987"/>
              <a:gd name="connsiteY7" fmla="*/ 345281 h 521493"/>
              <a:gd name="connsiteX8" fmla="*/ 257175 w 280987"/>
              <a:gd name="connsiteY8" fmla="*/ 521493 h 521493"/>
              <a:gd name="connsiteX9" fmla="*/ 273843 w 280987"/>
              <a:gd name="connsiteY9" fmla="*/ 433387 h 521493"/>
              <a:gd name="connsiteX10" fmla="*/ 280987 w 280987"/>
              <a:gd name="connsiteY10" fmla="*/ 235743 h 521493"/>
              <a:gd name="connsiteX11" fmla="*/ 235743 w 280987"/>
              <a:gd name="connsiteY11" fmla="*/ 111918 h 521493"/>
              <a:gd name="connsiteX12" fmla="*/ 111918 w 280987"/>
              <a:gd name="connsiteY12" fmla="*/ 0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987" h="521493">
                <a:moveTo>
                  <a:pt x="111918" y="0"/>
                </a:moveTo>
                <a:lnTo>
                  <a:pt x="61912" y="23812"/>
                </a:lnTo>
                <a:lnTo>
                  <a:pt x="14287" y="69056"/>
                </a:lnTo>
                <a:lnTo>
                  <a:pt x="0" y="88106"/>
                </a:lnTo>
                <a:lnTo>
                  <a:pt x="19050" y="145256"/>
                </a:lnTo>
                <a:lnTo>
                  <a:pt x="38100" y="183356"/>
                </a:lnTo>
                <a:lnTo>
                  <a:pt x="85725" y="247650"/>
                </a:lnTo>
                <a:lnTo>
                  <a:pt x="128587" y="345281"/>
                </a:lnTo>
                <a:lnTo>
                  <a:pt x="257175" y="521493"/>
                </a:lnTo>
                <a:lnTo>
                  <a:pt x="273843" y="433387"/>
                </a:lnTo>
                <a:lnTo>
                  <a:pt x="280987" y="235743"/>
                </a:lnTo>
                <a:lnTo>
                  <a:pt x="235743" y="111918"/>
                </a:lnTo>
                <a:lnTo>
                  <a:pt x="111918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C3ED0977-8C9C-40DC-933C-D4D780309744}"/>
              </a:ext>
            </a:extLst>
          </p:cNvPr>
          <p:cNvSpPr/>
          <p:nvPr/>
        </p:nvSpPr>
        <p:spPr>
          <a:xfrm>
            <a:off x="1121569" y="2852738"/>
            <a:ext cx="1207294" cy="666750"/>
          </a:xfrm>
          <a:custGeom>
            <a:avLst/>
            <a:gdLst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47700 w 1207294"/>
              <a:gd name="connsiteY25" fmla="*/ 0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35794 w 1207294"/>
              <a:gd name="connsiteY25" fmla="*/ 169069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635794 w 1207294"/>
              <a:gd name="connsiteY25" fmla="*/ 116681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07294" h="666750">
                <a:moveTo>
                  <a:pt x="471487" y="0"/>
                </a:moveTo>
                <a:lnTo>
                  <a:pt x="421481" y="128587"/>
                </a:lnTo>
                <a:lnTo>
                  <a:pt x="350044" y="278606"/>
                </a:lnTo>
                <a:lnTo>
                  <a:pt x="254794" y="216693"/>
                </a:lnTo>
                <a:lnTo>
                  <a:pt x="147637" y="290512"/>
                </a:lnTo>
                <a:lnTo>
                  <a:pt x="0" y="371475"/>
                </a:lnTo>
                <a:lnTo>
                  <a:pt x="140494" y="516731"/>
                </a:lnTo>
                <a:lnTo>
                  <a:pt x="283369" y="616743"/>
                </a:lnTo>
                <a:lnTo>
                  <a:pt x="428625" y="666750"/>
                </a:lnTo>
                <a:lnTo>
                  <a:pt x="571500" y="659606"/>
                </a:lnTo>
                <a:lnTo>
                  <a:pt x="619125" y="590550"/>
                </a:lnTo>
                <a:lnTo>
                  <a:pt x="723900" y="652462"/>
                </a:lnTo>
                <a:lnTo>
                  <a:pt x="883444" y="654843"/>
                </a:lnTo>
                <a:lnTo>
                  <a:pt x="1021556" y="581025"/>
                </a:lnTo>
                <a:lnTo>
                  <a:pt x="1092994" y="500062"/>
                </a:lnTo>
                <a:lnTo>
                  <a:pt x="1207294" y="371475"/>
                </a:lnTo>
                <a:lnTo>
                  <a:pt x="1197769" y="316706"/>
                </a:lnTo>
                <a:lnTo>
                  <a:pt x="1092994" y="254793"/>
                </a:lnTo>
                <a:lnTo>
                  <a:pt x="954881" y="173831"/>
                </a:lnTo>
                <a:lnTo>
                  <a:pt x="892969" y="257175"/>
                </a:lnTo>
                <a:lnTo>
                  <a:pt x="869156" y="302418"/>
                </a:lnTo>
                <a:lnTo>
                  <a:pt x="857250" y="207168"/>
                </a:lnTo>
                <a:lnTo>
                  <a:pt x="795337" y="97631"/>
                </a:lnTo>
                <a:cubicBezTo>
                  <a:pt x="783051" y="60773"/>
                  <a:pt x="785812" y="79096"/>
                  <a:pt x="785812" y="42862"/>
                </a:cubicBezTo>
                <a:lnTo>
                  <a:pt x="783431" y="11906"/>
                </a:lnTo>
                <a:lnTo>
                  <a:pt x="711994" y="47625"/>
                </a:lnTo>
                <a:cubicBezTo>
                  <a:pt x="654844" y="58737"/>
                  <a:pt x="597693" y="12700"/>
                  <a:pt x="540543" y="80962"/>
                </a:cubicBezTo>
                <a:lnTo>
                  <a:pt x="471487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C86ECB1-B9B0-43CA-8249-64B654D81354}"/>
              </a:ext>
            </a:extLst>
          </p:cNvPr>
          <p:cNvSpPr/>
          <p:nvPr/>
        </p:nvSpPr>
        <p:spPr>
          <a:xfrm>
            <a:off x="4112419" y="2286000"/>
            <a:ext cx="152400" cy="411956"/>
          </a:xfrm>
          <a:custGeom>
            <a:avLst/>
            <a:gdLst>
              <a:gd name="connsiteX0" fmla="*/ 88106 w 152400"/>
              <a:gd name="connsiteY0" fmla="*/ 0 h 411956"/>
              <a:gd name="connsiteX1" fmla="*/ 69056 w 152400"/>
              <a:gd name="connsiteY1" fmla="*/ 38100 h 411956"/>
              <a:gd name="connsiteX2" fmla="*/ 38100 w 152400"/>
              <a:gd name="connsiteY2" fmla="*/ 80963 h 411956"/>
              <a:gd name="connsiteX3" fmla="*/ 9525 w 152400"/>
              <a:gd name="connsiteY3" fmla="*/ 130969 h 411956"/>
              <a:gd name="connsiteX4" fmla="*/ 0 w 152400"/>
              <a:gd name="connsiteY4" fmla="*/ 185738 h 411956"/>
              <a:gd name="connsiteX5" fmla="*/ 7144 w 152400"/>
              <a:gd name="connsiteY5" fmla="*/ 252413 h 411956"/>
              <a:gd name="connsiteX6" fmla="*/ 2381 w 152400"/>
              <a:gd name="connsiteY6" fmla="*/ 340519 h 411956"/>
              <a:gd name="connsiteX7" fmla="*/ 26194 w 152400"/>
              <a:gd name="connsiteY7" fmla="*/ 409575 h 411956"/>
              <a:gd name="connsiteX8" fmla="*/ 57150 w 152400"/>
              <a:gd name="connsiteY8" fmla="*/ 411956 h 411956"/>
              <a:gd name="connsiteX9" fmla="*/ 66675 w 152400"/>
              <a:gd name="connsiteY9" fmla="*/ 350044 h 411956"/>
              <a:gd name="connsiteX10" fmla="*/ 71437 w 152400"/>
              <a:gd name="connsiteY10" fmla="*/ 269081 h 411956"/>
              <a:gd name="connsiteX11" fmla="*/ 116681 w 152400"/>
              <a:gd name="connsiteY11" fmla="*/ 183356 h 411956"/>
              <a:gd name="connsiteX12" fmla="*/ 152400 w 152400"/>
              <a:gd name="connsiteY12" fmla="*/ 145256 h 411956"/>
              <a:gd name="connsiteX13" fmla="*/ 130969 w 152400"/>
              <a:gd name="connsiteY13" fmla="*/ 95250 h 411956"/>
              <a:gd name="connsiteX14" fmla="*/ 88106 w 152400"/>
              <a:gd name="connsiteY14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411956">
                <a:moveTo>
                  <a:pt x="88106" y="0"/>
                </a:moveTo>
                <a:lnTo>
                  <a:pt x="69056" y="38100"/>
                </a:lnTo>
                <a:lnTo>
                  <a:pt x="38100" y="80963"/>
                </a:lnTo>
                <a:lnTo>
                  <a:pt x="9525" y="130969"/>
                </a:lnTo>
                <a:lnTo>
                  <a:pt x="0" y="185738"/>
                </a:lnTo>
                <a:lnTo>
                  <a:pt x="7144" y="252413"/>
                </a:lnTo>
                <a:lnTo>
                  <a:pt x="2381" y="340519"/>
                </a:lnTo>
                <a:lnTo>
                  <a:pt x="26194" y="409575"/>
                </a:lnTo>
                <a:lnTo>
                  <a:pt x="57150" y="411956"/>
                </a:lnTo>
                <a:lnTo>
                  <a:pt x="66675" y="350044"/>
                </a:lnTo>
                <a:lnTo>
                  <a:pt x="71437" y="269081"/>
                </a:lnTo>
                <a:lnTo>
                  <a:pt x="116681" y="183356"/>
                </a:lnTo>
                <a:lnTo>
                  <a:pt x="152400" y="145256"/>
                </a:lnTo>
                <a:lnTo>
                  <a:pt x="130969" y="95250"/>
                </a:lnTo>
                <a:lnTo>
                  <a:pt x="88106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D8F6DFC5-D6A6-4BDA-B360-8FEF45485A8A}"/>
              </a:ext>
            </a:extLst>
          </p:cNvPr>
          <p:cNvSpPr/>
          <p:nvPr/>
        </p:nvSpPr>
        <p:spPr>
          <a:xfrm>
            <a:off x="4676775" y="2278856"/>
            <a:ext cx="164306" cy="431007"/>
          </a:xfrm>
          <a:custGeom>
            <a:avLst/>
            <a:gdLst>
              <a:gd name="connsiteX0" fmla="*/ 61913 w 164306"/>
              <a:gd name="connsiteY0" fmla="*/ 0 h 431007"/>
              <a:gd name="connsiteX1" fmla="*/ 28575 w 164306"/>
              <a:gd name="connsiteY1" fmla="*/ 45244 h 431007"/>
              <a:gd name="connsiteX2" fmla="*/ 0 w 164306"/>
              <a:gd name="connsiteY2" fmla="*/ 92869 h 431007"/>
              <a:gd name="connsiteX3" fmla="*/ 42863 w 164306"/>
              <a:gd name="connsiteY3" fmla="*/ 145257 h 431007"/>
              <a:gd name="connsiteX4" fmla="*/ 76200 w 164306"/>
              <a:gd name="connsiteY4" fmla="*/ 216694 h 431007"/>
              <a:gd name="connsiteX5" fmla="*/ 88106 w 164306"/>
              <a:gd name="connsiteY5" fmla="*/ 285750 h 431007"/>
              <a:gd name="connsiteX6" fmla="*/ 92869 w 164306"/>
              <a:gd name="connsiteY6" fmla="*/ 369094 h 431007"/>
              <a:gd name="connsiteX7" fmla="*/ 100013 w 164306"/>
              <a:gd name="connsiteY7" fmla="*/ 395288 h 431007"/>
              <a:gd name="connsiteX8" fmla="*/ 104775 w 164306"/>
              <a:gd name="connsiteY8" fmla="*/ 404813 h 431007"/>
              <a:gd name="connsiteX9" fmla="*/ 109538 w 164306"/>
              <a:gd name="connsiteY9" fmla="*/ 421482 h 431007"/>
              <a:gd name="connsiteX10" fmla="*/ 119063 w 164306"/>
              <a:gd name="connsiteY10" fmla="*/ 431007 h 431007"/>
              <a:gd name="connsiteX11" fmla="*/ 145256 w 164306"/>
              <a:gd name="connsiteY11" fmla="*/ 426244 h 431007"/>
              <a:gd name="connsiteX12" fmla="*/ 164306 w 164306"/>
              <a:gd name="connsiteY12" fmla="*/ 328613 h 431007"/>
              <a:gd name="connsiteX13" fmla="*/ 159544 w 164306"/>
              <a:gd name="connsiteY13" fmla="*/ 214313 h 431007"/>
              <a:gd name="connsiteX14" fmla="*/ 157163 w 164306"/>
              <a:gd name="connsiteY14" fmla="*/ 119063 h 431007"/>
              <a:gd name="connsiteX15" fmla="*/ 116681 w 164306"/>
              <a:gd name="connsiteY15" fmla="*/ 47625 h 431007"/>
              <a:gd name="connsiteX16" fmla="*/ 61913 w 164306"/>
              <a:gd name="connsiteY16" fmla="*/ 0 h 43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306" h="431007">
                <a:moveTo>
                  <a:pt x="61913" y="0"/>
                </a:moveTo>
                <a:lnTo>
                  <a:pt x="28575" y="45244"/>
                </a:lnTo>
                <a:lnTo>
                  <a:pt x="0" y="92869"/>
                </a:lnTo>
                <a:lnTo>
                  <a:pt x="42863" y="145257"/>
                </a:lnTo>
                <a:lnTo>
                  <a:pt x="76200" y="216694"/>
                </a:lnTo>
                <a:lnTo>
                  <a:pt x="88106" y="285750"/>
                </a:lnTo>
                <a:lnTo>
                  <a:pt x="92869" y="369094"/>
                </a:lnTo>
                <a:cubicBezTo>
                  <a:pt x="95250" y="377825"/>
                  <a:pt x="97151" y="386702"/>
                  <a:pt x="100013" y="395288"/>
                </a:cubicBezTo>
                <a:cubicBezTo>
                  <a:pt x="101135" y="398656"/>
                  <a:pt x="103653" y="401445"/>
                  <a:pt x="104775" y="404813"/>
                </a:cubicBezTo>
                <a:cubicBezTo>
                  <a:pt x="112959" y="429367"/>
                  <a:pt x="102953" y="408315"/>
                  <a:pt x="109538" y="421482"/>
                </a:cubicBezTo>
                <a:lnTo>
                  <a:pt x="119063" y="431007"/>
                </a:lnTo>
                <a:lnTo>
                  <a:pt x="145256" y="426244"/>
                </a:lnTo>
                <a:lnTo>
                  <a:pt x="164306" y="328613"/>
                </a:lnTo>
                <a:lnTo>
                  <a:pt x="159544" y="214313"/>
                </a:lnTo>
                <a:cubicBezTo>
                  <a:pt x="158750" y="182563"/>
                  <a:pt x="157957" y="150813"/>
                  <a:pt x="157163" y="119063"/>
                </a:cubicBezTo>
                <a:lnTo>
                  <a:pt x="116681" y="47625"/>
                </a:lnTo>
                <a:lnTo>
                  <a:pt x="61913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6C77F8A5-48D8-4E03-B447-E903C47261A6}"/>
              </a:ext>
            </a:extLst>
          </p:cNvPr>
          <p:cNvSpPr/>
          <p:nvPr/>
        </p:nvSpPr>
        <p:spPr>
          <a:xfrm>
            <a:off x="4226719" y="2445544"/>
            <a:ext cx="238125" cy="333375"/>
          </a:xfrm>
          <a:custGeom>
            <a:avLst/>
            <a:gdLst>
              <a:gd name="connsiteX0" fmla="*/ 178594 w 238125"/>
              <a:gd name="connsiteY0" fmla="*/ 42862 h 333375"/>
              <a:gd name="connsiteX1" fmla="*/ 128587 w 238125"/>
              <a:gd name="connsiteY1" fmla="*/ 0 h 333375"/>
              <a:gd name="connsiteX2" fmla="*/ 100012 w 238125"/>
              <a:gd name="connsiteY2" fmla="*/ 42862 h 333375"/>
              <a:gd name="connsiteX3" fmla="*/ 59531 w 238125"/>
              <a:gd name="connsiteY3" fmla="*/ 102394 h 333375"/>
              <a:gd name="connsiteX4" fmla="*/ 19050 w 238125"/>
              <a:gd name="connsiteY4" fmla="*/ 180975 h 333375"/>
              <a:gd name="connsiteX5" fmla="*/ 7144 w 238125"/>
              <a:gd name="connsiteY5" fmla="*/ 202406 h 333375"/>
              <a:gd name="connsiteX6" fmla="*/ 0 w 238125"/>
              <a:gd name="connsiteY6" fmla="*/ 273844 h 333375"/>
              <a:gd name="connsiteX7" fmla="*/ 16669 w 238125"/>
              <a:gd name="connsiteY7" fmla="*/ 333375 h 333375"/>
              <a:gd name="connsiteX8" fmla="*/ 97631 w 238125"/>
              <a:gd name="connsiteY8" fmla="*/ 328612 h 333375"/>
              <a:gd name="connsiteX9" fmla="*/ 180975 w 238125"/>
              <a:gd name="connsiteY9" fmla="*/ 302419 h 333375"/>
              <a:gd name="connsiteX10" fmla="*/ 195262 w 238125"/>
              <a:gd name="connsiteY10" fmla="*/ 285750 h 333375"/>
              <a:gd name="connsiteX11" fmla="*/ 226219 w 238125"/>
              <a:gd name="connsiteY11" fmla="*/ 252412 h 333375"/>
              <a:gd name="connsiteX12" fmla="*/ 228600 w 238125"/>
              <a:gd name="connsiteY12" fmla="*/ 230981 h 333375"/>
              <a:gd name="connsiteX13" fmla="*/ 238125 w 238125"/>
              <a:gd name="connsiteY13" fmla="*/ 183356 h 333375"/>
              <a:gd name="connsiteX14" fmla="*/ 238125 w 238125"/>
              <a:gd name="connsiteY14" fmla="*/ 85725 h 333375"/>
              <a:gd name="connsiteX15" fmla="*/ 178594 w 238125"/>
              <a:gd name="connsiteY15" fmla="*/ 428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125" h="333375">
                <a:moveTo>
                  <a:pt x="178594" y="42862"/>
                </a:moveTo>
                <a:lnTo>
                  <a:pt x="128587" y="0"/>
                </a:lnTo>
                <a:lnTo>
                  <a:pt x="100012" y="42862"/>
                </a:lnTo>
                <a:lnTo>
                  <a:pt x="59531" y="102394"/>
                </a:lnTo>
                <a:lnTo>
                  <a:pt x="19050" y="180975"/>
                </a:lnTo>
                <a:lnTo>
                  <a:pt x="7144" y="202406"/>
                </a:lnTo>
                <a:lnTo>
                  <a:pt x="0" y="273844"/>
                </a:lnTo>
                <a:lnTo>
                  <a:pt x="16669" y="333375"/>
                </a:lnTo>
                <a:lnTo>
                  <a:pt x="97631" y="328612"/>
                </a:lnTo>
                <a:lnTo>
                  <a:pt x="180975" y="302419"/>
                </a:lnTo>
                <a:lnTo>
                  <a:pt x="195262" y="285750"/>
                </a:lnTo>
                <a:lnTo>
                  <a:pt x="226219" y="252412"/>
                </a:lnTo>
                <a:lnTo>
                  <a:pt x="228600" y="230981"/>
                </a:lnTo>
                <a:lnTo>
                  <a:pt x="238125" y="183356"/>
                </a:lnTo>
                <a:lnTo>
                  <a:pt x="238125" y="85725"/>
                </a:lnTo>
                <a:lnTo>
                  <a:pt x="178594" y="428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6E58E9AE-6843-4226-AE3D-B3601A591275}"/>
              </a:ext>
            </a:extLst>
          </p:cNvPr>
          <p:cNvSpPr/>
          <p:nvPr/>
        </p:nvSpPr>
        <p:spPr>
          <a:xfrm>
            <a:off x="4498181" y="2455069"/>
            <a:ext cx="230982" cy="350044"/>
          </a:xfrm>
          <a:custGeom>
            <a:avLst/>
            <a:gdLst>
              <a:gd name="connsiteX0" fmla="*/ 114300 w 230982"/>
              <a:gd name="connsiteY0" fmla="*/ 0 h 350044"/>
              <a:gd name="connsiteX1" fmla="*/ 69057 w 230982"/>
              <a:gd name="connsiteY1" fmla="*/ 38100 h 350044"/>
              <a:gd name="connsiteX2" fmla="*/ 33338 w 230982"/>
              <a:gd name="connsiteY2" fmla="*/ 78581 h 350044"/>
              <a:gd name="connsiteX3" fmla="*/ 0 w 230982"/>
              <a:gd name="connsiteY3" fmla="*/ 102394 h 350044"/>
              <a:gd name="connsiteX4" fmla="*/ 33338 w 230982"/>
              <a:gd name="connsiteY4" fmla="*/ 197644 h 350044"/>
              <a:gd name="connsiteX5" fmla="*/ 54769 w 230982"/>
              <a:gd name="connsiteY5" fmla="*/ 273844 h 350044"/>
              <a:gd name="connsiteX6" fmla="*/ 111919 w 230982"/>
              <a:gd name="connsiteY6" fmla="*/ 335756 h 350044"/>
              <a:gd name="connsiteX7" fmla="*/ 192882 w 230982"/>
              <a:gd name="connsiteY7" fmla="*/ 350044 h 350044"/>
              <a:gd name="connsiteX8" fmla="*/ 230982 w 230982"/>
              <a:gd name="connsiteY8" fmla="*/ 292894 h 350044"/>
              <a:gd name="connsiteX9" fmla="*/ 223838 w 230982"/>
              <a:gd name="connsiteY9" fmla="*/ 223837 h 350044"/>
              <a:gd name="connsiteX10" fmla="*/ 190500 w 230982"/>
              <a:gd name="connsiteY10" fmla="*/ 121444 h 350044"/>
              <a:gd name="connsiteX11" fmla="*/ 164307 w 230982"/>
              <a:gd name="connsiteY11" fmla="*/ 33337 h 350044"/>
              <a:gd name="connsiteX12" fmla="*/ 114300 w 230982"/>
              <a:gd name="connsiteY12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982" h="350044">
                <a:moveTo>
                  <a:pt x="114300" y="0"/>
                </a:moveTo>
                <a:lnTo>
                  <a:pt x="69057" y="38100"/>
                </a:lnTo>
                <a:lnTo>
                  <a:pt x="33338" y="78581"/>
                </a:lnTo>
                <a:lnTo>
                  <a:pt x="0" y="102394"/>
                </a:lnTo>
                <a:lnTo>
                  <a:pt x="33338" y="197644"/>
                </a:lnTo>
                <a:lnTo>
                  <a:pt x="54769" y="273844"/>
                </a:lnTo>
                <a:lnTo>
                  <a:pt x="111919" y="335756"/>
                </a:lnTo>
                <a:lnTo>
                  <a:pt x="192882" y="350044"/>
                </a:lnTo>
                <a:lnTo>
                  <a:pt x="230982" y="292894"/>
                </a:lnTo>
                <a:lnTo>
                  <a:pt x="223838" y="223837"/>
                </a:lnTo>
                <a:lnTo>
                  <a:pt x="190500" y="121444"/>
                </a:lnTo>
                <a:lnTo>
                  <a:pt x="164307" y="33337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87EDE4CF-313C-44D9-A0E2-7A7243D41BC1}"/>
              </a:ext>
            </a:extLst>
          </p:cNvPr>
          <p:cNvSpPr/>
          <p:nvPr/>
        </p:nvSpPr>
        <p:spPr>
          <a:xfrm>
            <a:off x="4229100" y="2805113"/>
            <a:ext cx="123825" cy="66675"/>
          </a:xfrm>
          <a:custGeom>
            <a:avLst/>
            <a:gdLst>
              <a:gd name="connsiteX0" fmla="*/ 123825 w 123825"/>
              <a:gd name="connsiteY0" fmla="*/ 4762 h 66675"/>
              <a:gd name="connsiteX1" fmla="*/ 80963 w 123825"/>
              <a:gd name="connsiteY1" fmla="*/ 0 h 66675"/>
              <a:gd name="connsiteX2" fmla="*/ 0 w 123825"/>
              <a:gd name="connsiteY2" fmla="*/ 7143 h 66675"/>
              <a:gd name="connsiteX3" fmla="*/ 0 w 123825"/>
              <a:gd name="connsiteY3" fmla="*/ 38100 h 66675"/>
              <a:gd name="connsiteX4" fmla="*/ 57150 w 123825"/>
              <a:gd name="connsiteY4" fmla="*/ 66675 h 66675"/>
              <a:gd name="connsiteX5" fmla="*/ 123825 w 123825"/>
              <a:gd name="connsiteY5" fmla="*/ 476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66675">
                <a:moveTo>
                  <a:pt x="123825" y="4762"/>
                </a:moveTo>
                <a:lnTo>
                  <a:pt x="80963" y="0"/>
                </a:lnTo>
                <a:lnTo>
                  <a:pt x="0" y="7143"/>
                </a:lnTo>
                <a:lnTo>
                  <a:pt x="0" y="38100"/>
                </a:lnTo>
                <a:lnTo>
                  <a:pt x="57150" y="66675"/>
                </a:lnTo>
                <a:lnTo>
                  <a:pt x="123825" y="47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804C00AE-C182-429F-9610-FF6664B23ECB}"/>
              </a:ext>
            </a:extLst>
          </p:cNvPr>
          <p:cNvSpPr/>
          <p:nvPr/>
        </p:nvSpPr>
        <p:spPr>
          <a:xfrm>
            <a:off x="4710113" y="2805113"/>
            <a:ext cx="54768" cy="54768"/>
          </a:xfrm>
          <a:custGeom>
            <a:avLst/>
            <a:gdLst>
              <a:gd name="connsiteX0" fmla="*/ 54768 w 54768"/>
              <a:gd name="connsiteY0" fmla="*/ 0 h 54768"/>
              <a:gd name="connsiteX1" fmla="*/ 26193 w 54768"/>
              <a:gd name="connsiteY1" fmla="*/ 7143 h 54768"/>
              <a:gd name="connsiteX2" fmla="*/ 0 w 54768"/>
              <a:gd name="connsiteY2" fmla="*/ 26193 h 54768"/>
              <a:gd name="connsiteX3" fmla="*/ 42862 w 54768"/>
              <a:gd name="connsiteY3" fmla="*/ 54768 h 54768"/>
              <a:gd name="connsiteX4" fmla="*/ 42862 w 54768"/>
              <a:gd name="connsiteY4" fmla="*/ 54768 h 54768"/>
              <a:gd name="connsiteX5" fmla="*/ 54768 w 54768"/>
              <a:gd name="connsiteY5" fmla="*/ 0 h 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68" h="54768">
                <a:moveTo>
                  <a:pt x="54768" y="0"/>
                </a:moveTo>
                <a:lnTo>
                  <a:pt x="26193" y="7143"/>
                </a:lnTo>
                <a:lnTo>
                  <a:pt x="0" y="26193"/>
                </a:lnTo>
                <a:lnTo>
                  <a:pt x="42862" y="54768"/>
                </a:lnTo>
                <a:lnTo>
                  <a:pt x="42862" y="54768"/>
                </a:lnTo>
                <a:lnTo>
                  <a:pt x="54768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51F293DC-075E-41C0-8028-BE9F1A11B7C7}"/>
              </a:ext>
            </a:extLst>
          </p:cNvPr>
          <p:cNvSpPr/>
          <p:nvPr/>
        </p:nvSpPr>
        <p:spPr>
          <a:xfrm>
            <a:off x="6365875" y="2247900"/>
            <a:ext cx="533400" cy="504825"/>
          </a:xfrm>
          <a:custGeom>
            <a:avLst/>
            <a:gdLst>
              <a:gd name="connsiteX0" fmla="*/ 174625 w 533400"/>
              <a:gd name="connsiteY0" fmla="*/ 0 h 504825"/>
              <a:gd name="connsiteX1" fmla="*/ 114300 w 533400"/>
              <a:gd name="connsiteY1" fmla="*/ 47625 h 504825"/>
              <a:gd name="connsiteX2" fmla="*/ 50800 w 533400"/>
              <a:gd name="connsiteY2" fmla="*/ 127000 h 504825"/>
              <a:gd name="connsiteX3" fmla="*/ 19050 w 533400"/>
              <a:gd name="connsiteY3" fmla="*/ 184150 h 504825"/>
              <a:gd name="connsiteX4" fmla="*/ 0 w 533400"/>
              <a:gd name="connsiteY4" fmla="*/ 244475 h 504825"/>
              <a:gd name="connsiteX5" fmla="*/ 79375 w 533400"/>
              <a:gd name="connsiteY5" fmla="*/ 314325 h 504825"/>
              <a:gd name="connsiteX6" fmla="*/ 127000 w 533400"/>
              <a:gd name="connsiteY6" fmla="*/ 361950 h 504825"/>
              <a:gd name="connsiteX7" fmla="*/ 196850 w 533400"/>
              <a:gd name="connsiteY7" fmla="*/ 422275 h 504825"/>
              <a:gd name="connsiteX8" fmla="*/ 215900 w 533400"/>
              <a:gd name="connsiteY8" fmla="*/ 444500 h 504825"/>
              <a:gd name="connsiteX9" fmla="*/ 238125 w 533400"/>
              <a:gd name="connsiteY9" fmla="*/ 476250 h 504825"/>
              <a:gd name="connsiteX10" fmla="*/ 266700 w 533400"/>
              <a:gd name="connsiteY10" fmla="*/ 495300 h 504825"/>
              <a:gd name="connsiteX11" fmla="*/ 333375 w 533400"/>
              <a:gd name="connsiteY11" fmla="*/ 504825 h 504825"/>
              <a:gd name="connsiteX12" fmla="*/ 403225 w 533400"/>
              <a:gd name="connsiteY12" fmla="*/ 501650 h 504825"/>
              <a:gd name="connsiteX13" fmla="*/ 428625 w 533400"/>
              <a:gd name="connsiteY13" fmla="*/ 460375 h 504825"/>
              <a:gd name="connsiteX14" fmla="*/ 415925 w 533400"/>
              <a:gd name="connsiteY14" fmla="*/ 365125 h 504825"/>
              <a:gd name="connsiteX15" fmla="*/ 412750 w 533400"/>
              <a:gd name="connsiteY15" fmla="*/ 314325 h 504825"/>
              <a:gd name="connsiteX16" fmla="*/ 450850 w 533400"/>
              <a:gd name="connsiteY16" fmla="*/ 298450 h 504825"/>
              <a:gd name="connsiteX17" fmla="*/ 514350 w 533400"/>
              <a:gd name="connsiteY17" fmla="*/ 273050 h 504825"/>
              <a:gd name="connsiteX18" fmla="*/ 533400 w 533400"/>
              <a:gd name="connsiteY18" fmla="*/ 250825 h 504825"/>
              <a:gd name="connsiteX19" fmla="*/ 482600 w 533400"/>
              <a:gd name="connsiteY19" fmla="*/ 177800 h 504825"/>
              <a:gd name="connsiteX20" fmla="*/ 428625 w 533400"/>
              <a:gd name="connsiteY20" fmla="*/ 95250 h 504825"/>
              <a:gd name="connsiteX21" fmla="*/ 387350 w 533400"/>
              <a:gd name="connsiteY21" fmla="*/ 92075 h 504825"/>
              <a:gd name="connsiteX22" fmla="*/ 355600 w 533400"/>
              <a:gd name="connsiteY22" fmla="*/ 130175 h 504825"/>
              <a:gd name="connsiteX23" fmla="*/ 339725 w 533400"/>
              <a:gd name="connsiteY23" fmla="*/ 92075 h 504825"/>
              <a:gd name="connsiteX24" fmla="*/ 276225 w 533400"/>
              <a:gd name="connsiteY24" fmla="*/ 44450 h 504825"/>
              <a:gd name="connsiteX25" fmla="*/ 219075 w 533400"/>
              <a:gd name="connsiteY25" fmla="*/ 15875 h 504825"/>
              <a:gd name="connsiteX26" fmla="*/ 174625 w 533400"/>
              <a:gd name="connsiteY2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400" h="504825">
                <a:moveTo>
                  <a:pt x="174625" y="0"/>
                </a:moveTo>
                <a:lnTo>
                  <a:pt x="114300" y="47625"/>
                </a:lnTo>
                <a:lnTo>
                  <a:pt x="50800" y="127000"/>
                </a:lnTo>
                <a:lnTo>
                  <a:pt x="19050" y="184150"/>
                </a:lnTo>
                <a:lnTo>
                  <a:pt x="0" y="244475"/>
                </a:lnTo>
                <a:lnTo>
                  <a:pt x="79375" y="314325"/>
                </a:lnTo>
                <a:lnTo>
                  <a:pt x="127000" y="361950"/>
                </a:lnTo>
                <a:lnTo>
                  <a:pt x="196850" y="422275"/>
                </a:lnTo>
                <a:lnTo>
                  <a:pt x="215900" y="444500"/>
                </a:lnTo>
                <a:lnTo>
                  <a:pt x="238125" y="476250"/>
                </a:lnTo>
                <a:cubicBezTo>
                  <a:pt x="262276" y="493501"/>
                  <a:pt x="252207" y="488054"/>
                  <a:pt x="266700" y="495300"/>
                </a:cubicBezTo>
                <a:lnTo>
                  <a:pt x="333375" y="504825"/>
                </a:lnTo>
                <a:lnTo>
                  <a:pt x="403225" y="501650"/>
                </a:lnTo>
                <a:lnTo>
                  <a:pt x="428625" y="460375"/>
                </a:lnTo>
                <a:lnTo>
                  <a:pt x="415925" y="365125"/>
                </a:lnTo>
                <a:lnTo>
                  <a:pt x="412750" y="314325"/>
                </a:lnTo>
                <a:lnTo>
                  <a:pt x="450850" y="298450"/>
                </a:lnTo>
                <a:lnTo>
                  <a:pt x="514350" y="273050"/>
                </a:lnTo>
                <a:lnTo>
                  <a:pt x="533400" y="250825"/>
                </a:lnTo>
                <a:lnTo>
                  <a:pt x="482600" y="177800"/>
                </a:lnTo>
                <a:lnTo>
                  <a:pt x="428625" y="95250"/>
                </a:lnTo>
                <a:lnTo>
                  <a:pt x="387350" y="92075"/>
                </a:lnTo>
                <a:lnTo>
                  <a:pt x="355600" y="130175"/>
                </a:lnTo>
                <a:lnTo>
                  <a:pt x="339725" y="92075"/>
                </a:lnTo>
                <a:lnTo>
                  <a:pt x="276225" y="44450"/>
                </a:lnTo>
                <a:lnTo>
                  <a:pt x="219075" y="15875"/>
                </a:lnTo>
                <a:lnTo>
                  <a:pt x="174625" y="0"/>
                </a:lnTo>
                <a:close/>
              </a:path>
            </a:pathLst>
          </a:custGeom>
          <a:solidFill>
            <a:srgbClr val="4472C4">
              <a:alpha val="4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766977-1933-4CEE-A90A-DB761398081F}"/>
              </a:ext>
            </a:extLst>
          </p:cNvPr>
          <p:cNvSpPr txBox="1"/>
          <p:nvPr/>
        </p:nvSpPr>
        <p:spPr>
          <a:xfrm>
            <a:off x="0" y="4584859"/>
            <a:ext cx="7452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212121"/>
                </a:solidFill>
                <a:effectLst/>
                <a:latin typeface="+mn-lt"/>
              </a:rPr>
              <a:t>Brain: normal variations and benign findings in fluorodeoxyglucose-PET/computed tomography imaging. (PET Clin. 2014)</a:t>
            </a:r>
          </a:p>
          <a:p>
            <a:r>
              <a:rPr lang="en-US" altLang="zh-TW" sz="1000" dirty="0">
                <a:solidFill>
                  <a:srgbClr val="111111"/>
                </a:solidFill>
                <a:effectLst/>
                <a:latin typeface="+mn-lt"/>
              </a:rPr>
              <a:t>Voxel-based mapping of brain gray matter volume and glucose metabolism profiles in normal aging. (Neurobiology of Aging. 2007)</a:t>
            </a:r>
            <a:endParaRPr lang="en-US" altLang="zh-TW" sz="1000" dirty="0">
              <a:solidFill>
                <a:srgbClr val="212121"/>
              </a:solidFill>
              <a:effectLst/>
              <a:latin typeface="+mn-lt"/>
            </a:endParaRPr>
          </a:p>
          <a:p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Brain PET in the diagnosis of Alzheimer's disease. (Clin </a:t>
            </a:r>
            <a:r>
              <a:rPr lang="en-US" altLang="zh-TW" sz="1000" dirty="0" err="1">
                <a:solidFill>
                  <a:srgbClr val="303030"/>
                </a:solidFill>
                <a:effectLst/>
                <a:latin typeface="+mn-lt"/>
              </a:rPr>
              <a:t>Nucl</a:t>
            </a:r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 Med. 2014)</a:t>
            </a:r>
          </a:p>
        </p:txBody>
      </p:sp>
    </p:spTree>
    <p:extLst>
      <p:ext uri="{BB962C8B-B14F-4D97-AF65-F5344CB8AC3E}">
        <p14:creationId xmlns:p14="http://schemas.microsoft.com/office/powerpoint/2010/main" val="1087575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/>
              <a:t> Compute the similarity between the intermediate (transformed) data and the GM/WM data.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/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7B955DA7-C899-4748-9608-E095126F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633" y="1471185"/>
                <a:ext cx="41235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/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21FBCDE7-A780-432B-8D3D-E01F61CC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332" y="1471184"/>
                <a:ext cx="4165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/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60B1C286-C210-4247-9AE8-2AE21C29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07" y="1462961"/>
                <a:ext cx="4165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14">
            <a:extLst>
              <a:ext uri="{FF2B5EF4-FFF2-40B4-BE49-F238E27FC236}">
                <a16:creationId xmlns:a16="http://schemas.microsoft.com/office/drawing/2014/main" id="{ED402932-DD31-4021-8CFF-6A0E3ABB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67" y="2421233"/>
            <a:ext cx="795153" cy="8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>
            <a:extLst>
              <a:ext uri="{FF2B5EF4-FFF2-40B4-BE49-F238E27FC236}">
                <a16:creationId xmlns:a16="http://schemas.microsoft.com/office/drawing/2014/main" id="{6C333321-91EF-4BEB-87B6-E1133E09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43" y="3364078"/>
            <a:ext cx="795154" cy="86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DB506D47-5DE9-4CC3-BDE8-19DE6939B56F}"/>
              </a:ext>
            </a:extLst>
          </p:cNvPr>
          <p:cNvSpPr/>
          <p:nvPr/>
        </p:nvSpPr>
        <p:spPr>
          <a:xfrm>
            <a:off x="1250511" y="1999785"/>
            <a:ext cx="622894" cy="921835"/>
          </a:xfrm>
          <a:custGeom>
            <a:avLst/>
            <a:gdLst>
              <a:gd name="connsiteX0" fmla="*/ 578289 w 622894"/>
              <a:gd name="connsiteY0" fmla="*/ 0 h 921835"/>
              <a:gd name="connsiteX1" fmla="*/ 102504 w 622894"/>
              <a:gd name="connsiteY1" fmla="*/ 200722 h 921835"/>
              <a:gd name="connsiteX2" fmla="*/ 43030 w 622894"/>
              <a:gd name="connsiteY2" fmla="*/ 683942 h 921835"/>
              <a:gd name="connsiteX3" fmla="*/ 622894 w 622894"/>
              <a:gd name="connsiteY3" fmla="*/ 921835 h 92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894" h="921835">
                <a:moveTo>
                  <a:pt x="578289" y="0"/>
                </a:moveTo>
                <a:cubicBezTo>
                  <a:pt x="385001" y="43366"/>
                  <a:pt x="191714" y="86732"/>
                  <a:pt x="102504" y="200722"/>
                </a:cubicBezTo>
                <a:cubicBezTo>
                  <a:pt x="13294" y="314712"/>
                  <a:pt x="-43702" y="563757"/>
                  <a:pt x="43030" y="683942"/>
                </a:cubicBezTo>
                <a:cubicBezTo>
                  <a:pt x="129762" y="804127"/>
                  <a:pt x="376328" y="862981"/>
                  <a:pt x="622894" y="92183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D79629E-6EED-460B-B085-114CCC6EF01A}"/>
              </a:ext>
            </a:extLst>
          </p:cNvPr>
          <p:cNvSpPr txBox="1"/>
          <p:nvPr/>
        </p:nvSpPr>
        <p:spPr>
          <a:xfrm>
            <a:off x="0" y="1602305"/>
            <a:ext cx="176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Use existing (standard) method to get the brain region maps.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1382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3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14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9010B6-C055-40F8-8A2A-0C8D4BB2DBD0}"/>
              </a:ext>
            </a:extLst>
          </p:cNvPr>
          <p:cNvSpPr txBox="1"/>
          <p:nvPr/>
        </p:nvSpPr>
        <p:spPr>
          <a:xfrm>
            <a:off x="5011211" y="4359991"/>
            <a:ext cx="281322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(Late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Information of less contributory regions decreases.</a:t>
            </a:r>
          </a:p>
        </p:txBody>
      </p:sp>
    </p:spTree>
    <p:extLst>
      <p:ext uri="{BB962C8B-B14F-4D97-AF65-F5344CB8AC3E}">
        <p14:creationId xmlns:p14="http://schemas.microsoft.com/office/powerpoint/2010/main" val="1750393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a</a:t>
            </a:r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15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CC3DA-8EE7-4F9D-AEF4-8D399B24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quick review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56B655-0D07-4C6D-9F08-7EA7237D0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73C4B5-5089-4556-AF31-16CA70669D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28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13898"/>
              </p:ext>
            </p:extLst>
          </p:nvPr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5B349F-A79F-41C5-BE89-2E60F6E04D0C}"/>
              </a:ext>
            </a:extLst>
          </p:cNvPr>
          <p:cNvSpPr/>
          <p:nvPr/>
        </p:nvSpPr>
        <p:spPr>
          <a:xfrm>
            <a:off x="1266603" y="1100445"/>
            <a:ext cx="3551125" cy="3127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909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6E6B81BA-0469-4934-9CFD-07DE3DF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239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1EC4D0-2741-4063-96DB-F36DB89B9028}"/>
              </a:ext>
            </a:extLst>
          </p:cNvPr>
          <p:cNvSpPr/>
          <p:nvPr/>
        </p:nvSpPr>
        <p:spPr>
          <a:xfrm>
            <a:off x="6476754" y="994200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CF2F08-01AE-4A2C-B857-62F2BD0A444C}"/>
              </a:ext>
            </a:extLst>
          </p:cNvPr>
          <p:cNvSpPr/>
          <p:nvPr/>
        </p:nvSpPr>
        <p:spPr>
          <a:xfrm>
            <a:off x="3072763" y="1005946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470942-1779-41E0-AE12-83A8BE562D8A}"/>
              </a:ext>
            </a:extLst>
          </p:cNvPr>
          <p:cNvSpPr/>
          <p:nvPr/>
        </p:nvSpPr>
        <p:spPr>
          <a:xfrm>
            <a:off x="0" y="1066853"/>
            <a:ext cx="2689860" cy="21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CDAC09-EA85-418C-83A0-607B915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What if we can transfer</a:t>
            </a:r>
            <a:r>
              <a:rPr lang="zh-TW" altLang="en-US" dirty="0"/>
              <a:t> </a:t>
            </a:r>
            <a:r>
              <a:rPr lang="en-US" altLang="zh-TW" dirty="0"/>
              <a:t>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A97719-0027-4AA4-910C-D11B3C57D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pic>
        <p:nvPicPr>
          <p:cNvPr id="14" name="圖片 1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7057351C-7FA6-4EDC-9263-3092662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70" y="1005946"/>
            <a:ext cx="2268000" cy="2268000"/>
          </a:xfrm>
          <a:prstGeom prst="rect">
            <a:avLst/>
          </a:prstGeom>
        </p:spPr>
      </p:pic>
      <p:pic>
        <p:nvPicPr>
          <p:cNvPr id="15" name="圖片 14" descr="一張含有 齒輪, 火山口 的圖片&#10;&#10;自動產生的描述">
            <a:extLst>
              <a:ext uri="{FF2B5EF4-FFF2-40B4-BE49-F238E27FC236}">
                <a16:creationId xmlns:a16="http://schemas.microsoft.com/office/drawing/2014/main" id="{D1703160-8E0D-45B7-9F8B-D2A983863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30" y="1005946"/>
            <a:ext cx="2268000" cy="226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DC438C5-348F-4580-8138-995FA53DAF1E}"/>
              </a:ext>
            </a:extLst>
          </p:cNvPr>
          <p:cNvSpPr txBox="1"/>
          <p:nvPr/>
        </p:nvSpPr>
        <p:spPr>
          <a:xfrm>
            <a:off x="3370074" y="1969611"/>
            <a:ext cx="2353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Any PET image</a:t>
            </a:r>
          </a:p>
          <a:p>
            <a:pPr algn="ctr"/>
            <a:r>
              <a:rPr lang="en-US" altLang="zh-TW" dirty="0"/>
              <a:t>(to indicate the</a:t>
            </a:r>
            <a:r>
              <a:rPr lang="zh-TW" altLang="en-US" dirty="0"/>
              <a:t> </a:t>
            </a:r>
            <a:r>
              <a:rPr lang="en-US" altLang="zh-TW" dirty="0"/>
              <a:t>“PET” style)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EF84C8-7DC1-4914-B533-DFB9C62BD009}"/>
              </a:ext>
            </a:extLst>
          </p:cNvPr>
          <p:cNvSpPr txBox="1"/>
          <p:nvPr/>
        </p:nvSpPr>
        <p:spPr>
          <a:xfrm>
            <a:off x="173776" y="3071617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T1-MRI images of a patient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DE3DAD-E84F-48CA-8FD3-B03175D85857}"/>
              </a:ext>
            </a:extLst>
          </p:cNvPr>
          <p:cNvSpPr txBox="1"/>
          <p:nvPr/>
        </p:nvSpPr>
        <p:spPr>
          <a:xfrm>
            <a:off x="6665070" y="3023175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FDG-PET images of a patient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3F37AA-D58E-46F8-9E30-58C8B4F8CDF4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pic>
        <p:nvPicPr>
          <p:cNvPr id="20" name="Picture 2" descr="alt text">
            <a:extLst>
              <a:ext uri="{FF2B5EF4-FFF2-40B4-BE49-F238E27FC236}">
                <a16:creationId xmlns:a16="http://schemas.microsoft.com/office/drawing/2014/main" id="{4FAF0CD1-1E3C-48CB-94A4-2F692928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0111"/>
            <a:ext cx="91440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84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7F9F2A-09FB-41D2-BEF5-A554400CB505}"/>
              </a:ext>
            </a:extLst>
          </p:cNvPr>
          <p:cNvSpPr txBox="1"/>
          <p:nvPr/>
        </p:nvSpPr>
        <p:spPr>
          <a:xfrm>
            <a:off x="0" y="4743390"/>
            <a:ext cx="58443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H., Mehta, R., Zhou, H. H., Huang, Z., Johnson, S. C., Prabhakaran, V., &amp; Singh, V. (2019). Dual-glow: Conditional flow-based generative model for modality transfer. CVPR (pp. 10611-10620).</a:t>
            </a:r>
            <a:endParaRPr lang="zh-TW" altLang="en-US" sz="1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AC6181-5405-45DC-AF25-EB8F894B1944}"/>
              </a:ext>
            </a:extLst>
          </p:cNvPr>
          <p:cNvSpPr txBox="1"/>
          <p:nvPr/>
        </p:nvSpPr>
        <p:spPr>
          <a:xfrm>
            <a:off x="287650" y="975522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Synthetic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17A3B0-C9D7-4388-A1DA-A7B13E187D75}"/>
              </a:ext>
            </a:extLst>
          </p:cNvPr>
          <p:cNvSpPr txBox="1"/>
          <p:nvPr/>
        </p:nvSpPr>
        <p:spPr>
          <a:xfrm>
            <a:off x="3350463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58CAA8-AC0A-4EA2-BCD8-FA5E85E3FEBD}"/>
              </a:ext>
            </a:extLst>
          </p:cNvPr>
          <p:cNvSpPr txBox="1"/>
          <p:nvPr/>
        </p:nvSpPr>
        <p:spPr>
          <a:xfrm>
            <a:off x="6439864" y="989703"/>
            <a:ext cx="25939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MRI         real PET   Prediction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B73230E-5F55-4204-8110-3DCC7DCAED2C}"/>
              </a:ext>
            </a:extLst>
          </p:cNvPr>
          <p:cNvSpPr txBox="1"/>
          <p:nvPr/>
        </p:nvSpPr>
        <p:spPr>
          <a:xfrm>
            <a:off x="7470626" y="227848"/>
            <a:ext cx="1405746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MAE:    &lt; 1%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PSNR:  29.56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SSIM:   0.898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8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62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1554353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51" y="1568372"/>
            <a:ext cx="864000" cy="864000"/>
          </a:xfrm>
          <a:prstGeom prst="rect">
            <a:avLst/>
          </a:prstGeom>
        </p:spPr>
      </p:pic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935889" y="2000372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</p:cNvCxnSpPr>
          <p:nvPr/>
        </p:nvCxnSpPr>
        <p:spPr>
          <a:xfrm>
            <a:off x="6682740" y="2019060"/>
            <a:ext cx="912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1797139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285995" y="1676372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774851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2360669" y="2000372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99DD3178-3170-4762-AA1D-2EDD4148F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227133" y="1679749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1F173E-3213-4341-83B1-CB862DF06C0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01807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1C35A70-66FF-40F9-8B88-0E288F7075B0}"/>
              </a:ext>
            </a:extLst>
          </p:cNvPr>
          <p:cNvCxnSpPr>
            <a:cxnSpLocks/>
          </p:cNvCxnSpPr>
          <p:nvPr/>
        </p:nvCxnSpPr>
        <p:spPr>
          <a:xfrm>
            <a:off x="3812951" y="2000372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/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CE64ECA5-82D4-4B93-97C3-92F0F31E8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99" y="2263973"/>
                <a:ext cx="41235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/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270BFD4-43FB-4A11-ABE9-F4117DF6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8" y="2263972"/>
                <a:ext cx="4165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/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573DA07-FF2E-4D43-A264-4467EC13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473" y="2255749"/>
                <a:ext cx="48769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/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4CA49948-AC90-4DF4-89D6-2044A507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707" y="2254009"/>
                <a:ext cx="48769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1F592BAE-7108-40CF-8518-3CF3F7F33477}"/>
              </a:ext>
            </a:extLst>
          </p:cNvPr>
          <p:cNvSpPr/>
          <p:nvPr/>
        </p:nvSpPr>
        <p:spPr>
          <a:xfrm>
            <a:off x="1797139" y="1676371"/>
            <a:ext cx="4954266" cy="863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2696099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56" y="3514855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1" y="3143128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028661" y="3128099"/>
            <a:ext cx="2734295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028661" y="3575128"/>
            <a:ext cx="2734295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759" y="3143128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626956" y="3128099"/>
            <a:ext cx="2866803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626956" y="3575128"/>
            <a:ext cx="2866803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E30167A-EF39-4A81-887A-1B350838B031}"/>
              </a:ext>
            </a:extLst>
          </p:cNvPr>
          <p:cNvSpPr txBox="1"/>
          <p:nvPr/>
        </p:nvSpPr>
        <p:spPr>
          <a:xfrm>
            <a:off x="1583341" y="4270855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Segmentation 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A640DAA-5048-4A75-BE10-9389B1B40858}"/>
              </a:ext>
            </a:extLst>
          </p:cNvPr>
          <p:cNvSpPr txBox="1"/>
          <p:nvPr/>
        </p:nvSpPr>
        <p:spPr>
          <a:xfrm>
            <a:off x="4687591" y="4270053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Weighting, blurring and summation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019322" y="281916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056616" y="361766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626288" y="330988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084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460F27A-652F-4222-A684-A617B2C71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8" y="1193748"/>
            <a:ext cx="74676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E96724D4-9F28-4D27-ABCF-C966C399A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7131015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A941DD95-07FE-420E-A0D9-F345CACC3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806684" y="471019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63</a:t>
            </a:fld>
            <a:endParaRPr lang="zh-TW" altLang="en-US" dirty="0"/>
          </a:p>
        </p:txBody>
      </p:sp>
      <p:pic>
        <p:nvPicPr>
          <p:cNvPr id="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3D49E99A-EBE4-46D2-89F4-C0E9D8CA3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012985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211F26F-D10A-4FC0-8E20-7BAA139F2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2338662" y="4668549"/>
            <a:ext cx="337446" cy="3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F6D4E-ACA2-4CB7-9FA3-921B4BC62DC1}"/>
              </a:ext>
            </a:extLst>
          </p:cNvPr>
          <p:cNvSpPr txBox="1"/>
          <p:nvPr/>
        </p:nvSpPr>
        <p:spPr>
          <a:xfrm>
            <a:off x="4618974" y="46685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…</a:t>
            </a:r>
          </a:p>
          <a:p>
            <a:endParaRPr lang="zh-TW" altLang="en-US" b="1" dirty="0"/>
          </a:p>
        </p:txBody>
      </p:sp>
      <p:pic>
        <p:nvPicPr>
          <p:cNvPr id="13" name="圖片 12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BA72BF4E-0448-4693-BAFB-D7F89990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59" y="4663150"/>
            <a:ext cx="453702" cy="453702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56064899-564A-4746-B58F-763AB8E39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958" y="4653391"/>
            <a:ext cx="388027" cy="38802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7F78D1-C944-4322-9F31-09E4B4AE7F40}"/>
              </a:ext>
            </a:extLst>
          </p:cNvPr>
          <p:cNvSpPr txBox="1"/>
          <p:nvPr/>
        </p:nvSpPr>
        <p:spPr>
          <a:xfrm>
            <a:off x="4983176" y="1193748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This does not explain the disparity at </a:t>
            </a:r>
            <a:r>
              <a:rPr lang="en-US" altLang="zh-TW" sz="1200" b="1" u="sng" dirty="0">
                <a:solidFill>
                  <a:srgbClr val="C00000"/>
                </a:solidFill>
              </a:rPr>
              <a:t>the late transformation stage</a:t>
            </a:r>
            <a:endParaRPr lang="zh-TW" altLang="en-US" sz="1200" b="1" u="sng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8AB19C-CBD5-4088-A39A-D2F22CA51FA4}"/>
              </a:ext>
            </a:extLst>
          </p:cNvPr>
          <p:cNvSpPr txBox="1"/>
          <p:nvPr/>
        </p:nvSpPr>
        <p:spPr>
          <a:xfrm>
            <a:off x="1558051" y="1193748"/>
            <a:ext cx="2813227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When the model contains more gray matter information, it also contains more FDG-PET information.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52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AF6D1087-C53F-4799-9879-AFE695DF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7" y="1193747"/>
            <a:ext cx="7438588" cy="361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64</a:t>
            </a:fld>
            <a:endParaRPr lang="zh-TW" altLang="en-US" dirty="0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BAF9B40D-D41F-4309-9A42-1F06EEC36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703" y="497100"/>
            <a:ext cx="1194822" cy="12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>
            <a:extLst>
              <a:ext uri="{FF2B5EF4-FFF2-40B4-BE49-F238E27FC236}">
                <a16:creationId xmlns:a16="http://schemas.microsoft.com/office/drawing/2014/main" id="{B3677B4B-E8A9-4E08-A838-F977428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39" y="497100"/>
            <a:ext cx="1194822" cy="129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F17922F-363E-4EF3-AA9A-F623627DA5D4}"/>
              </a:ext>
            </a:extLst>
          </p:cNvPr>
          <p:cNvSpPr txBox="1"/>
          <p:nvPr/>
        </p:nvSpPr>
        <p:spPr>
          <a:xfrm>
            <a:off x="1937192" y="3379387"/>
            <a:ext cx="28132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(Early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Recognition of brain regions.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9010B6-C055-40F8-8A2A-0C8D4BB2DBD0}"/>
              </a:ext>
            </a:extLst>
          </p:cNvPr>
          <p:cNvSpPr txBox="1"/>
          <p:nvPr/>
        </p:nvSpPr>
        <p:spPr>
          <a:xfrm>
            <a:off x="5011211" y="4359991"/>
            <a:ext cx="281322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(Late stage) </a:t>
            </a:r>
          </a:p>
          <a:p>
            <a:r>
              <a:rPr lang="en-US" altLang="zh-TW" sz="1200" b="1" dirty="0">
                <a:solidFill>
                  <a:srgbClr val="C00000"/>
                </a:solidFill>
              </a:rPr>
              <a:t>Information of less contributory regions decreases.</a:t>
            </a:r>
          </a:p>
        </p:txBody>
      </p:sp>
    </p:spTree>
    <p:extLst>
      <p:ext uri="{BB962C8B-B14F-4D97-AF65-F5344CB8AC3E}">
        <p14:creationId xmlns:p14="http://schemas.microsoft.com/office/powerpoint/2010/main" val="1784117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Intuition </a:t>
            </a:r>
            <a:r>
              <a:rPr lang="en-US" altLang="zh-TW" dirty="0"/>
              <a:t> Does the model segment/extract brain tissue type information during the translation process?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65</a:t>
            </a:fld>
            <a:endParaRPr lang="zh-TW" altLang="en-US" dirty="0"/>
          </a:p>
        </p:txBody>
      </p:sp>
      <p:pic>
        <p:nvPicPr>
          <p:cNvPr id="51" name="圖片 50" descr="一張含有 文字 的圖片&#10;&#10;自動產生的描述">
            <a:extLst>
              <a:ext uri="{FF2B5EF4-FFF2-40B4-BE49-F238E27FC236}">
                <a16:creationId xmlns:a16="http://schemas.microsoft.com/office/drawing/2014/main" id="{94AC8D4D-47C6-4808-9239-872760CA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00" y="1348340"/>
            <a:ext cx="864000" cy="864000"/>
          </a:xfrm>
          <a:prstGeom prst="rect">
            <a:avLst/>
          </a:prstGeom>
        </p:spPr>
      </p:pic>
      <p:pic>
        <p:nvPicPr>
          <p:cNvPr id="52" name="圖片 51" descr="一張含有 文字, 齒輪 的圖片&#10;&#10;自動產生的描述">
            <a:extLst>
              <a:ext uri="{FF2B5EF4-FFF2-40B4-BE49-F238E27FC236}">
                <a16:creationId xmlns:a16="http://schemas.microsoft.com/office/drawing/2014/main" id="{B79293BE-0B08-4074-AB28-9BE1C05577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800" y="2167096"/>
            <a:ext cx="864000" cy="864000"/>
          </a:xfrm>
          <a:prstGeom prst="rect">
            <a:avLst/>
          </a:prstGeom>
        </p:spPr>
      </p:pic>
      <p:pic>
        <p:nvPicPr>
          <p:cNvPr id="53" name="圖片 52" descr="一張含有 齒輪, 火山口 的圖片&#10;&#10;自動產生的描述">
            <a:extLst>
              <a:ext uri="{FF2B5EF4-FFF2-40B4-BE49-F238E27FC236}">
                <a16:creationId xmlns:a16="http://schemas.microsoft.com/office/drawing/2014/main" id="{DDCE9849-178E-4F43-B940-73BA1135A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59" y="1795369"/>
            <a:ext cx="864000" cy="864000"/>
          </a:xfrm>
          <a:prstGeom prst="rect">
            <a:avLst/>
          </a:prstGeom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D8305FF-E2D7-4333-B23B-7C25256498AC}"/>
              </a:ext>
            </a:extLst>
          </p:cNvPr>
          <p:cNvCxnSpPr>
            <a:stCxn id="53" idx="3"/>
            <a:endCxn id="51" idx="1"/>
          </p:cNvCxnSpPr>
          <p:nvPr/>
        </p:nvCxnSpPr>
        <p:spPr>
          <a:xfrm flipV="1">
            <a:off x="1203759" y="1780340"/>
            <a:ext cx="2016041" cy="4470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6EE8A7D3-D419-42C5-9408-7FFDB21901AC}"/>
              </a:ext>
            </a:extLst>
          </p:cNvPr>
          <p:cNvCxnSpPr>
            <a:stCxn id="53" idx="3"/>
            <a:endCxn id="52" idx="1"/>
          </p:cNvCxnSpPr>
          <p:nvPr/>
        </p:nvCxnSpPr>
        <p:spPr>
          <a:xfrm>
            <a:off x="1203759" y="2227369"/>
            <a:ext cx="2016041" cy="3717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E3680672-217F-416C-8E06-1028AD5AF1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857" y="1795369"/>
            <a:ext cx="864000" cy="864000"/>
          </a:xfrm>
          <a:prstGeom prst="rect">
            <a:avLst/>
          </a:prstGeom>
        </p:spPr>
      </p:pic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7230D9C-A03F-4647-8774-02DCFC1BA420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4083800" y="1780340"/>
            <a:ext cx="3585057" cy="447029"/>
          </a:xfrm>
          <a:prstGeom prst="bentConnector3">
            <a:avLst>
              <a:gd name="adj1" fmla="val 620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A46F37E-61C2-4977-8AF0-B46276C34E1D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 flipV="1">
            <a:off x="4083800" y="2227369"/>
            <a:ext cx="3585057" cy="371727"/>
          </a:xfrm>
          <a:prstGeom prst="bentConnector3">
            <a:avLst>
              <a:gd name="adj1" fmla="val 622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23AE18-B582-4D82-BB45-9DAE258507E6}"/>
              </a:ext>
            </a:extLst>
          </p:cNvPr>
          <p:cNvSpPr txBox="1"/>
          <p:nvPr/>
        </p:nvSpPr>
        <p:spPr>
          <a:xfrm>
            <a:off x="5194420" y="1471405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0.9</a:t>
            </a:r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D61E283-9E46-4191-A9B5-1526C63E3A08}"/>
              </a:ext>
            </a:extLst>
          </p:cNvPr>
          <p:cNvSpPr txBox="1"/>
          <p:nvPr/>
        </p:nvSpPr>
        <p:spPr>
          <a:xfrm>
            <a:off x="5231714" y="226990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0.1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4A33106-ED8E-4E30-A83F-DB079DFFB9EF}"/>
              </a:ext>
            </a:extLst>
          </p:cNvPr>
          <p:cNvSpPr txBox="1"/>
          <p:nvPr/>
        </p:nvSpPr>
        <p:spPr>
          <a:xfrm>
            <a:off x="6801386" y="196212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+</a:t>
            </a:r>
            <a:endParaRPr lang="zh-TW" altLang="en-US" dirty="0"/>
          </a:p>
        </p:txBody>
      </p:sp>
      <p:pic>
        <p:nvPicPr>
          <p:cNvPr id="33" name="Picture 14">
            <a:extLst>
              <a:ext uri="{FF2B5EF4-FFF2-40B4-BE49-F238E27FC236}">
                <a16:creationId xmlns:a16="http://schemas.microsoft.com/office/drawing/2014/main" id="{27C29E1E-458F-4807-8DD3-EFBBE8A3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22" y="3046124"/>
            <a:ext cx="739684" cy="8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D4202AE5-8FEA-419F-8C7B-A44CFEF9E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22" y="3981602"/>
            <a:ext cx="723059" cy="7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096C09B5-22CA-4A87-ADFC-E5FB18204D16}"/>
              </a:ext>
            </a:extLst>
          </p:cNvPr>
          <p:cNvCxnSpPr>
            <a:cxnSpLocks/>
            <a:stCxn id="53" idx="3"/>
            <a:endCxn id="33" idx="1"/>
          </p:cNvCxnSpPr>
          <p:nvPr/>
        </p:nvCxnSpPr>
        <p:spPr>
          <a:xfrm>
            <a:off x="1203759" y="2227369"/>
            <a:ext cx="3011863" cy="1220619"/>
          </a:xfrm>
          <a:prstGeom prst="bentConnector3">
            <a:avLst>
              <a:gd name="adj1" fmla="val 333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07DD6991-D2C1-4F5B-AB08-029AB11786CF}"/>
              </a:ext>
            </a:extLst>
          </p:cNvPr>
          <p:cNvCxnSpPr>
            <a:cxnSpLocks/>
            <a:stCxn id="53" idx="3"/>
            <a:endCxn id="34" idx="1"/>
          </p:cNvCxnSpPr>
          <p:nvPr/>
        </p:nvCxnSpPr>
        <p:spPr>
          <a:xfrm>
            <a:off x="1203759" y="2227369"/>
            <a:ext cx="3011863" cy="2147063"/>
          </a:xfrm>
          <a:prstGeom prst="bentConnector3">
            <a:avLst>
              <a:gd name="adj1" fmla="val 334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B9DF3EC-C207-444B-845B-F43AE152C068}"/>
              </a:ext>
            </a:extLst>
          </p:cNvPr>
          <p:cNvCxnSpPr>
            <a:cxnSpLocks/>
            <a:stCxn id="33" idx="3"/>
            <a:endCxn id="54" idx="1"/>
          </p:cNvCxnSpPr>
          <p:nvPr/>
        </p:nvCxnSpPr>
        <p:spPr>
          <a:xfrm flipV="1">
            <a:off x="4955306" y="2227369"/>
            <a:ext cx="2713551" cy="12206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25790987-B0C3-4989-B0CE-882F3B546323}"/>
              </a:ext>
            </a:extLst>
          </p:cNvPr>
          <p:cNvCxnSpPr>
            <a:cxnSpLocks/>
            <a:stCxn id="34" idx="3"/>
            <a:endCxn id="54" idx="1"/>
          </p:cNvCxnSpPr>
          <p:nvPr/>
        </p:nvCxnSpPr>
        <p:spPr>
          <a:xfrm flipV="1">
            <a:off x="4938681" y="2227369"/>
            <a:ext cx="2730176" cy="2147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FB82B04-41C5-49B7-949F-830C83F6068C}"/>
              </a:ext>
            </a:extLst>
          </p:cNvPr>
          <p:cNvSpPr txBox="1"/>
          <p:nvPr/>
        </p:nvSpPr>
        <p:spPr>
          <a:xfrm>
            <a:off x="5228573" y="301045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0.05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131F87B-785B-4766-A0CF-C2ED066B569A}"/>
              </a:ext>
            </a:extLst>
          </p:cNvPr>
          <p:cNvSpPr txBox="1"/>
          <p:nvPr/>
        </p:nvSpPr>
        <p:spPr>
          <a:xfrm>
            <a:off x="5228573" y="400063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 0.05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7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a</a:t>
            </a:r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66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</a:t>
            </a:r>
            <a:r>
              <a:rPr lang="en-US" altLang="zh-TW" sz="2000" b="1" u="sng" dirty="0"/>
              <a:t>the recognition of brain tissue types</a:t>
            </a:r>
            <a:r>
              <a:rPr lang="en-US" altLang="zh-TW" sz="2000" dirty="0"/>
              <a:t> and </a:t>
            </a:r>
            <a:r>
              <a:rPr lang="en-US" altLang="zh-TW" b="1" u="sng" dirty="0"/>
              <a:t>the </a:t>
            </a:r>
            <a:r>
              <a:rPr lang="en-US" altLang="zh-TW" sz="2000" b="1" u="sng" dirty="0"/>
              <a:t>identification of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0602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6443B2-26EC-4CF0-803F-06C013F1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F4C004-B186-46B9-B610-F29188E822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67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0C687C2-ACC2-46DC-BE0A-42A96F44C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326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9BBFE-BAC2-4686-9E21-18893460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Limitation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and future work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ff</a:t>
            </a:r>
            <a:endParaRPr lang="zh-TW" altLang="en-US" dirty="0">
              <a:highlight>
                <a:srgbClr val="FFFFFF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ADFEFB-631E-478E-9737-4E94467BA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68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DB9C3A-53C6-424D-B7A2-48C8C70BF6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Dataset – organs, diseases, modalities (e.g., different radioactive tracers), machines.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/>
              <a:t>Models </a:t>
            </a:r>
            <a:r>
              <a:rPr lang="en-US" altLang="zh-TW" sz="1600" dirty="0">
                <a:solidFill>
                  <a:schemeClr val="tx1"/>
                </a:solidFill>
              </a:rPr>
              <a:t>– various deep learning models.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Measurement of similarity – curse of dimensionality.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0327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B63C29-B31B-4A23-A4B8-AAC5AD97CAF3}"/>
              </a:ext>
            </a:extLst>
          </p:cNvPr>
          <p:cNvSpPr/>
          <p:nvPr/>
        </p:nvSpPr>
        <p:spPr>
          <a:xfrm>
            <a:off x="343485" y="4130960"/>
            <a:ext cx="8355908" cy="89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02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image 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4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74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Deep learning-based </a:t>
            </a:r>
            <a:r>
              <a:rPr lang="en-US" altLang="zh-TW" b="1" dirty="0">
                <a:solidFill>
                  <a:srgbClr val="C00000"/>
                </a:solidFill>
              </a:rPr>
              <a:t>image translation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/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3D32C6-1AF8-47D8-9554-EE1A8A689989}"/>
              </a:ext>
            </a:extLst>
          </p:cNvPr>
          <p:cNvSpPr txBox="1"/>
          <p:nvPr/>
        </p:nvSpPr>
        <p:spPr>
          <a:xfrm>
            <a:off x="6511620" y="493205"/>
            <a:ext cx="246093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Wait a moment!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What is image translation?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6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E0AFB92F-F3F4-4DC1-B872-E77EA38FD1E4}" vid="{3C7A1D5B-2F94-4E86-8BD7-286587108D5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PPT灰框範本_乾淨</Template>
  <TotalTime>3229</TotalTime>
  <Words>4951</Words>
  <Application>Microsoft Office PowerPoint</Application>
  <PresentationFormat>如螢幕大小 (16:9)</PresentationFormat>
  <Paragraphs>597</Paragraphs>
  <Slides>68</Slides>
  <Notes>49</Notes>
  <HiddenSlides>2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6" baseType="lpstr">
      <vt:lpstr>Google Sans</vt:lpstr>
      <vt:lpstr>NexusSerif</vt:lpstr>
      <vt:lpstr>Arial</vt:lpstr>
      <vt:lpstr>Arial</vt:lpstr>
      <vt:lpstr>Calibri</vt:lpstr>
      <vt:lpstr>Cambria Math</vt:lpstr>
      <vt:lpstr>Wingdings</vt:lpstr>
      <vt:lpstr>Office 佈景主題</vt:lpstr>
      <vt:lpstr>Demystifying T1-MRI to FDG18-PET Image Translation via Representational Similarity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FDG-PET has been extensively used to as a functional imaging to study brain.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Preliminary  Nowadays, we can translate images into different styles.</vt:lpstr>
      <vt:lpstr> Introduction  What if we can transfer T1-MRI images to FDG-PET images?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However, there are several major concerns when it comes to clinical applications.</vt:lpstr>
      <vt:lpstr> Introduction  Even more, deep learning models remain black-box for most AI scientists.</vt:lpstr>
      <vt:lpstr> Motivation  We don’t know how deep learning models translate T1-MRI images to FDG-PET images?</vt:lpstr>
      <vt:lpstr> Motivation  We don’t know how deep learning models translate T1-MRI images to FDG-PET images?</vt:lpstr>
      <vt:lpstr> Motivation  We don’t know how deep learning models translate T1-MRI images to FDG-PET images?</vt:lpstr>
      <vt:lpstr> Motivation   Statement of purpose</vt:lpstr>
      <vt:lpstr> Motivation    Statement of purpose</vt:lpstr>
      <vt:lpstr> Motivation  The basic imaging principles of T1-MRI and FDG-PET.</vt:lpstr>
      <vt:lpstr> Motivation   Statement of purpose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Intuition  Does the model segment/extract brain tissue type information during the translation process?</vt:lpstr>
      <vt:lpstr> Method  Deep learning model is a couple of non-linear transformation functions.</vt:lpstr>
      <vt:lpstr> Method  Deep learning model is a couple of non-linear transformation functions.</vt:lpstr>
      <vt:lpstr> Method  Deep learning model is a couple of non-linear transformation functions.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 Compute the similarity between the intermediate (transformed) data and the GM/WM data.</vt:lpstr>
      <vt:lpstr> Method d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Hypothesis  Deep learning models learn to segment brain regions.</vt:lpstr>
      <vt:lpstr> Method  Compute the similarity between the intermediate (transformed) data and the GM/WM data.</vt:lpstr>
      <vt:lpstr> Results  Brain regions are identified in the decoding stage of translation.</vt:lpstr>
      <vt:lpstr> Results  Brain regions are identified in the decoding stage of translation.</vt:lpstr>
      <vt:lpstr> Results  Brain regions are identified in the decoding stage of translation.</vt:lpstr>
      <vt:lpstr> Results a   </vt:lpstr>
      <vt:lpstr>A quick review</vt:lpstr>
      <vt:lpstr> Introduction  What if we can transfer T1-MRI images to FDG-PET images?</vt:lpstr>
      <vt:lpstr> Introduction  There is a growing research trend in using AI for cross-modality medical image translation.</vt:lpstr>
      <vt:lpstr> Intuition  Does the model segment/extract brain tissue type information during the translation process?</vt:lpstr>
      <vt:lpstr> Results  Brain tissues are segmented in the early encoding stage of image translation.</vt:lpstr>
      <vt:lpstr> Results  Brain regions are identified in the decoding stage of translation.</vt:lpstr>
      <vt:lpstr> Intuition  Does the model segment/extract brain tissue type information during the translation process?</vt:lpstr>
      <vt:lpstr> Results a   </vt:lpstr>
      <vt:lpstr>PowerPoint 簡報</vt:lpstr>
      <vt:lpstr> Limitation and future work 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Ph.D. Program</dc:title>
  <dc:creator>柏成</dc:creator>
  <cp:lastModifiedBy>柏成</cp:lastModifiedBy>
  <cp:revision>75</cp:revision>
  <dcterms:created xsi:type="dcterms:W3CDTF">2021-10-20T15:50:20Z</dcterms:created>
  <dcterms:modified xsi:type="dcterms:W3CDTF">2022-02-16T22:21:46Z</dcterms:modified>
</cp:coreProperties>
</file>